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</p:sldIdLst>
  <p:sldSz cx="9144000" cy="6858000" type="screen4x3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261" autoAdjust="0"/>
  </p:normalViewPr>
  <p:slideViewPr>
    <p:cSldViewPr>
      <p:cViewPr varScale="1">
        <p:scale>
          <a:sx n="66" d="100"/>
          <a:sy n="66" d="100"/>
        </p:scale>
        <p:origin x="-64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5A57F-3919-4EC0-9789-03B21F90CCE0}" type="datetimeFigureOut">
              <a:rPr lang="ro-RO" smtClean="0"/>
              <a:pPr/>
              <a:t>07.09.2010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B236-4F64-4464-ABB4-8420CEC77AC0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  <p:transition advClick="0" advTm="9000">
    <p:dissolve/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5A57F-3919-4EC0-9789-03B21F90CCE0}" type="datetimeFigureOut">
              <a:rPr lang="ro-RO" smtClean="0"/>
              <a:pPr/>
              <a:t>07.09.2010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B236-4F64-4464-ABB4-8420CEC77AC0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  <p:transition advClick="0" advTm="9000">
    <p:dissolve/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5A57F-3919-4EC0-9789-03B21F90CCE0}" type="datetimeFigureOut">
              <a:rPr lang="ro-RO" smtClean="0"/>
              <a:pPr/>
              <a:t>07.09.2010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B236-4F64-4464-ABB4-8420CEC77AC0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  <p:transition advClick="0" advTm="9000">
    <p:dissolve/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5A57F-3919-4EC0-9789-03B21F90CCE0}" type="datetimeFigureOut">
              <a:rPr lang="ro-RO" smtClean="0"/>
              <a:pPr/>
              <a:t>07.09.2010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B236-4F64-4464-ABB4-8420CEC77AC0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  <p:transition advClick="0" advTm="9000">
    <p:dissolve/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5A57F-3919-4EC0-9789-03B21F90CCE0}" type="datetimeFigureOut">
              <a:rPr lang="ro-RO" smtClean="0"/>
              <a:pPr/>
              <a:t>07.09.2010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B236-4F64-4464-ABB4-8420CEC77AC0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  <p:transition advClick="0" advTm="9000">
    <p:dissolve/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5A57F-3919-4EC0-9789-03B21F90CCE0}" type="datetimeFigureOut">
              <a:rPr lang="ro-RO" smtClean="0"/>
              <a:pPr/>
              <a:t>07.09.2010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B236-4F64-4464-ABB4-8420CEC77AC0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  <p:transition advClick="0" advTm="9000">
    <p:dissolve/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5A57F-3919-4EC0-9789-03B21F90CCE0}" type="datetimeFigureOut">
              <a:rPr lang="ro-RO" smtClean="0"/>
              <a:pPr/>
              <a:t>07.09.2010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B236-4F64-4464-ABB4-8420CEC77AC0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  <p:transition advClick="0" advTm="9000">
    <p:dissolve/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5A57F-3919-4EC0-9789-03B21F90CCE0}" type="datetimeFigureOut">
              <a:rPr lang="ro-RO" smtClean="0"/>
              <a:pPr/>
              <a:t>07.09.2010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B236-4F64-4464-ABB4-8420CEC77AC0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  <p:transition advClick="0" advTm="9000">
    <p:dissolve/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5A57F-3919-4EC0-9789-03B21F90CCE0}" type="datetimeFigureOut">
              <a:rPr lang="ro-RO" smtClean="0"/>
              <a:pPr/>
              <a:t>07.09.2010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B236-4F64-4464-ABB4-8420CEC77AC0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  <p:transition advClick="0" advTm="9000">
    <p:dissolve/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5A57F-3919-4EC0-9789-03B21F90CCE0}" type="datetimeFigureOut">
              <a:rPr lang="ro-RO" smtClean="0"/>
              <a:pPr/>
              <a:t>07.09.2010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B236-4F64-4464-ABB4-8420CEC77AC0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  <p:transition advClick="0" advTm="9000">
    <p:dissolve/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5A57F-3919-4EC0-9789-03B21F90CCE0}" type="datetimeFigureOut">
              <a:rPr lang="ro-RO" smtClean="0"/>
              <a:pPr/>
              <a:t>07.09.2010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B236-4F64-4464-ABB4-8420CEC77AC0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  <p:transition advClick="0" advTm="9000">
    <p:dissolve/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5A57F-3919-4EC0-9789-03B21F90CCE0}" type="datetimeFigureOut">
              <a:rPr lang="ro-RO" smtClean="0"/>
              <a:pPr/>
              <a:t>07.09.2010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A6B236-4F64-4464-ABB4-8420CEC77AC0}" type="slidenum">
              <a:rPr lang="ro-RO" smtClean="0"/>
              <a:pPr/>
              <a:t>‹#›</a:t>
            </a:fld>
            <a:endParaRPr lang="ro-RO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9000">
    <p:dissolve/>
    <p:sndAc>
      <p:stSnd>
        <p:snd r:embed="rId13" name="chimes.wav"/>
      </p:stSnd>
    </p:sndAc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FFC000"/>
                </a:solidFill>
                <a:latin typeface="Broadway" pitchFamily="82" charset="0"/>
              </a:rPr>
              <a:t>MUL</a:t>
            </a:r>
            <a:r>
              <a:rPr lang="ro-RO" sz="3600" dirty="0" smtClean="0">
                <a:solidFill>
                  <a:srgbClr val="FFC000"/>
                </a:solidFill>
                <a:latin typeface="Broadway" pitchFamily="82" charset="0"/>
              </a:rPr>
              <a:t>ŢIMI</a:t>
            </a:r>
            <a:endParaRPr lang="ro-RO" sz="3600" dirty="0">
              <a:solidFill>
                <a:srgbClr val="FFC000"/>
              </a:solidFill>
              <a:latin typeface="Broadway" pitchFamily="82" charset="0"/>
            </a:endParaRPr>
          </a:p>
        </p:txBody>
      </p:sp>
      <p:pic>
        <p:nvPicPr>
          <p:cNvPr id="8" name="Picture Placeholder 7" descr="wall e multime.JPG"/>
          <p:cNvPicPr>
            <a:picLocks noGrp="1" noChangeAspect="1"/>
          </p:cNvPicPr>
          <p:nvPr>
            <p:ph type="pic" idx="1"/>
          </p:nvPr>
        </p:nvPicPr>
        <p:blipFill>
          <a:blip r:embed="rId3" cstate="print">
            <a:lum bright="-10000" contrast="20000"/>
          </a:blip>
          <a:stretch>
            <a:fillRect/>
          </a:stretch>
        </p:blipFill>
        <p:spPr>
          <a:xfrm>
            <a:off x="2133600" y="609600"/>
            <a:ext cx="4781443" cy="4114800"/>
          </a:xfrm>
          <a:scene3d>
            <a:camera prst="perspectiveAbove"/>
            <a:lightRig rig="threePt" dir="t"/>
          </a:scene3d>
        </p:spPr>
      </p:pic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pPr algn="ctr"/>
            <a:r>
              <a:rPr lang="ro-RO" sz="1800" dirty="0" smtClean="0">
                <a:solidFill>
                  <a:srgbClr val="FFC000"/>
                </a:solidFill>
                <a:latin typeface="Comic Sans MS" pitchFamily="66" charset="0"/>
              </a:rPr>
              <a:t>WALL-E </a:t>
            </a:r>
            <a:r>
              <a:rPr lang="ro-RO" sz="1800" dirty="0" smtClean="0">
                <a:latin typeface="Comic Sans MS" pitchFamily="66" charset="0"/>
              </a:rPr>
              <a:t> ŞI   </a:t>
            </a:r>
            <a:r>
              <a:rPr lang="ro-RO" sz="1800" dirty="0" smtClean="0">
                <a:solidFill>
                  <a:srgbClr val="FFC000"/>
                </a:solidFill>
                <a:latin typeface="Comic Sans MS" pitchFamily="66" charset="0"/>
              </a:rPr>
              <a:t>EVE</a:t>
            </a:r>
            <a:r>
              <a:rPr lang="ro-RO" sz="1800" dirty="0" smtClean="0">
                <a:latin typeface="Comic Sans MS" pitchFamily="66" charset="0"/>
              </a:rPr>
              <a:t>   VA PROPUN SĂ  PĂSTRĂM TERRA CURATĂ APLICÂND </a:t>
            </a:r>
            <a:r>
              <a:rPr lang="ro-RO" sz="1800" dirty="0" smtClean="0">
                <a:solidFill>
                  <a:srgbClr val="FFC000"/>
                </a:solidFill>
                <a:latin typeface="Comic Sans MS" pitchFamily="66" charset="0"/>
              </a:rPr>
              <a:t>TEORIA MULŢIMILOR</a:t>
            </a:r>
            <a:endParaRPr lang="ro-RO" sz="1800" dirty="0">
              <a:solidFill>
                <a:srgbClr val="FFC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advClick="0" advTm="9000">
    <p:dissolv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638266" y="5638800"/>
            <a:ext cx="23134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o-RO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Succes!</a:t>
            </a:r>
            <a:endParaRPr lang="ro-RO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12" name="Content Placeholder 11" descr="12808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914400" y="838200"/>
            <a:ext cx="6141508" cy="4606131"/>
          </a:xfrm>
        </p:spPr>
      </p:pic>
    </p:spTree>
  </p:cSld>
  <p:clrMapOvr>
    <a:masterClrMapping/>
  </p:clrMapOvr>
  <p:transition advClick="0" advTm="5000"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648200"/>
            <a:ext cx="7467600" cy="838200"/>
          </a:xfrm>
        </p:spPr>
        <p:txBody>
          <a:bodyPr>
            <a:noAutofit/>
          </a:bodyPr>
          <a:lstStyle/>
          <a:p>
            <a:pPr algn="ctr"/>
            <a:r>
              <a:rPr lang="ro-RO" sz="2400" dirty="0" smtClean="0">
                <a:solidFill>
                  <a:srgbClr val="FFC000"/>
                </a:solidFill>
              </a:rPr>
              <a:t>“ Hmmm..am o gramada uriasa de obiecte...Ce pot face cu ele</a:t>
            </a:r>
            <a:r>
              <a:rPr lang="en-US" sz="2400" dirty="0" smtClean="0">
                <a:solidFill>
                  <a:srgbClr val="FFC000"/>
                </a:solidFill>
              </a:rPr>
              <a:t> ? “</a:t>
            </a:r>
            <a:endParaRPr lang="ro-RO" sz="2400" dirty="0">
              <a:solidFill>
                <a:srgbClr val="FFC000"/>
              </a:solidFill>
            </a:endParaRPr>
          </a:p>
        </p:txBody>
      </p:sp>
      <p:pic>
        <p:nvPicPr>
          <p:cNvPr id="5" name="Picture Placeholder 4" descr="wall e multime.JPG"/>
          <p:cNvPicPr>
            <a:picLocks noGrp="1" noChangeAspect="1"/>
          </p:cNvPicPr>
          <p:nvPr>
            <p:ph type="pic" idx="1"/>
          </p:nvPr>
        </p:nvPicPr>
        <p:blipFill>
          <a:blip r:embed="rId3" cstate="print"/>
          <a:srcRect t="2907" b="2907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562600"/>
            <a:ext cx="5486400" cy="762000"/>
          </a:xfrm>
        </p:spPr>
        <p:txBody>
          <a:bodyPr>
            <a:noAutofit/>
          </a:bodyPr>
          <a:lstStyle/>
          <a:p>
            <a:pPr algn="ctr"/>
            <a:r>
              <a:rPr lang="ro-RO" sz="1600" dirty="0" smtClean="0">
                <a:solidFill>
                  <a:srgbClr val="FFC000"/>
                </a:solidFill>
                <a:latin typeface="Comic Sans MS" pitchFamily="66" charset="0"/>
              </a:rPr>
              <a:t>Am o  super- ECO idee  !!   O să vă ajut să învăţaţi ce este o multime , din ce este formată  şi ce operaţii putem aplica multimilor  !</a:t>
            </a:r>
            <a:endParaRPr lang="ro-RO" sz="1600" dirty="0">
              <a:solidFill>
                <a:srgbClr val="FFC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advClick="0" advTm="9000">
    <p:dissolv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4" grpI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029200" y="381000"/>
            <a:ext cx="3008313" cy="1162050"/>
          </a:xfrm>
        </p:spPr>
        <p:txBody>
          <a:bodyPr/>
          <a:lstStyle/>
          <a:p>
            <a:pPr algn="ctr"/>
            <a:r>
              <a:rPr lang="ro-RO" sz="2800" dirty="0" smtClean="0">
                <a:solidFill>
                  <a:srgbClr val="FFFF00"/>
                </a:solidFill>
              </a:rPr>
              <a:t>Mulţimea :</a:t>
            </a:r>
            <a:r>
              <a:rPr lang="ro-RO" dirty="0" smtClean="0"/>
              <a:t/>
            </a:r>
            <a:br>
              <a:rPr lang="ro-RO" dirty="0" smtClean="0"/>
            </a:br>
            <a:endParaRPr lang="ro-RO" dirty="0"/>
          </a:p>
        </p:txBody>
      </p:sp>
      <p:pic>
        <p:nvPicPr>
          <p:cNvPr id="11" name="Content Placeholder 10" descr="wall e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685800" y="1219200"/>
            <a:ext cx="3608313" cy="3962400"/>
          </a:xfrm>
        </p:spPr>
      </p:pic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>
          <a:xfrm>
            <a:off x="4953000" y="1447800"/>
            <a:ext cx="3008313" cy="4691063"/>
          </a:xfrm>
        </p:spPr>
        <p:txBody>
          <a:bodyPr>
            <a:noAutofit/>
          </a:bodyPr>
          <a:lstStyle/>
          <a:p>
            <a:pPr algn="ctr"/>
            <a:r>
              <a:rPr lang="ro-RO" sz="2800" dirty="0" smtClean="0">
                <a:solidFill>
                  <a:srgbClr val="FFC000"/>
                </a:solidFill>
              </a:rPr>
              <a:t>Este o colecţie, un grup, o gramadă de obiecte  bine determinate şi distincte.</a:t>
            </a:r>
          </a:p>
          <a:p>
            <a:pPr algn="ctr"/>
            <a:endParaRPr lang="ro-RO" sz="2800" dirty="0">
              <a:solidFill>
                <a:srgbClr val="FFC000"/>
              </a:solidFill>
            </a:endParaRPr>
          </a:p>
          <a:p>
            <a:pPr algn="ctr"/>
            <a:r>
              <a:rPr lang="ro-RO" sz="2800" dirty="0" smtClean="0">
                <a:solidFill>
                  <a:srgbClr val="FFC000"/>
                </a:solidFill>
              </a:rPr>
              <a:t>Obiectele care formează mulţimea se numesc:</a:t>
            </a:r>
          </a:p>
          <a:p>
            <a:pPr algn="ctr"/>
            <a:r>
              <a:rPr lang="ro-RO" sz="2800" dirty="0" smtClean="0">
                <a:solidFill>
                  <a:srgbClr val="FFFF00"/>
                </a:solidFill>
              </a:rPr>
              <a:t>elementele mulţimii</a:t>
            </a:r>
            <a:endParaRPr lang="ro-RO" sz="2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advClick="0" advTm="9000">
    <p:dissolv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:\Ciocan_Nicoleta_Lili\imagini_sunete\imagini_sunete\colectie meteorit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3124200" cy="2445026"/>
          </a:xfrm>
          <a:prstGeom prst="rect">
            <a:avLst/>
          </a:prstGeom>
          <a:noFill/>
        </p:spPr>
      </p:pic>
      <p:pic>
        <p:nvPicPr>
          <p:cNvPr id="2051" name="Picture 3" descr="E:\Ciocan_Nicoleta_Lili\imagini_sunete\imagini_sunete\colectie de sticl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09800" y="2743200"/>
            <a:ext cx="2590800" cy="2112178"/>
          </a:xfrm>
          <a:prstGeom prst="rect">
            <a:avLst/>
          </a:prstGeom>
          <a:noFill/>
        </p:spPr>
      </p:pic>
      <p:pic>
        <p:nvPicPr>
          <p:cNvPr id="2052" name="Picture 4" descr="E:\Ciocan_Nicoleta_Lili\imagini_sunete\imagini_sunete\-MONEDE-wb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05400" y="685800"/>
            <a:ext cx="3886200" cy="5257800"/>
          </a:xfrm>
          <a:prstGeom prst="rect">
            <a:avLst/>
          </a:prstGeom>
          <a:noFill/>
        </p:spPr>
      </p:pic>
      <p:pic>
        <p:nvPicPr>
          <p:cNvPr id="2054" name="Picture 6" descr="E:\Ciocan_Nicoleta_Lili\imagini_sunete\imagini_sunete\x_colectii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52400" y="5105400"/>
            <a:ext cx="4019724" cy="1752600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 advTm="9000">
    <p:dissolv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dirty="0" smtClean="0"/>
              <a:t>RELAŢIA DE INCLUZIUNE ŞI APARTENENŢA</a:t>
            </a:r>
            <a:endParaRPr lang="ro-RO" dirty="0"/>
          </a:p>
        </p:txBody>
      </p:sp>
      <p:pic>
        <p:nvPicPr>
          <p:cNvPr id="7" name="Content Placeholder 6" descr="mutimi 1.bmp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rcRect t="-680" r="49057" b="54862"/>
          <a:stretch>
            <a:fillRect/>
          </a:stretch>
        </p:blipFill>
        <p:spPr>
          <a:xfrm>
            <a:off x="304800" y="1524000"/>
            <a:ext cx="3471863" cy="2209800"/>
          </a:xfrm>
        </p:spPr>
      </p:pic>
      <p:pic>
        <p:nvPicPr>
          <p:cNvPr id="8" name="Content Placeholder 7" descr="incluziunea multimii B in A.bmp"/>
          <p:cNvPicPr>
            <a:picLocks noGrp="1" noChangeAspect="1"/>
          </p:cNvPicPr>
          <p:nvPr>
            <p:ph sz="half" idx="2"/>
          </p:nvPr>
        </p:nvPicPr>
        <p:blipFill>
          <a:blip r:embed="rId4" cstate="print"/>
          <a:srcRect l="5322" t="6757" r="58232" b="50903"/>
          <a:stretch>
            <a:fillRect/>
          </a:stretch>
        </p:blipFill>
        <p:spPr>
          <a:xfrm>
            <a:off x="4806462" y="1524000"/>
            <a:ext cx="3423138" cy="2209800"/>
          </a:xfrm>
        </p:spPr>
      </p:pic>
      <p:sp>
        <p:nvSpPr>
          <p:cNvPr id="10" name="TextBox 9"/>
          <p:cNvSpPr txBox="1"/>
          <p:nvPr/>
        </p:nvSpPr>
        <p:spPr>
          <a:xfrm>
            <a:off x="304800" y="4038600"/>
            <a:ext cx="3581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400" dirty="0" smtClean="0"/>
              <a:t>  Mulţimea A este formată din elementele : a,b,c,d,e,f</a:t>
            </a:r>
          </a:p>
          <a:p>
            <a:r>
              <a:rPr lang="ro-RO" sz="2400" dirty="0"/>
              <a:t> </a:t>
            </a:r>
            <a:r>
              <a:rPr lang="ro-RO" sz="2400" dirty="0" smtClean="0"/>
              <a:t> </a:t>
            </a:r>
          </a:p>
          <a:p>
            <a:r>
              <a:rPr lang="ro-RO" sz="2400" dirty="0" smtClean="0">
                <a:solidFill>
                  <a:srgbClr val="FFFF00"/>
                </a:solidFill>
              </a:rPr>
              <a:t>Elementele a,b,c,d,e,f  </a:t>
            </a:r>
            <a:r>
              <a:rPr lang="ro-RO" sz="2400" b="1" dirty="0" smtClean="0">
                <a:solidFill>
                  <a:srgbClr val="FFC000"/>
                </a:solidFill>
              </a:rPr>
              <a:t>aparţin</a:t>
            </a:r>
            <a:r>
              <a:rPr lang="ro-RO" sz="2400" b="1" dirty="0" smtClean="0">
                <a:solidFill>
                  <a:srgbClr val="FFFF00"/>
                </a:solidFill>
              </a:rPr>
              <a:t> </a:t>
            </a:r>
            <a:r>
              <a:rPr lang="ro-RO" sz="2400" dirty="0" smtClean="0">
                <a:solidFill>
                  <a:srgbClr val="FFFF00"/>
                </a:solidFill>
              </a:rPr>
              <a:t>mulţimii A</a:t>
            </a:r>
            <a:endParaRPr lang="ro-RO" sz="2400" dirty="0">
              <a:solidFill>
                <a:srgbClr val="FFFF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67200" y="3886200"/>
            <a:ext cx="46482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000" dirty="0" smtClean="0"/>
              <a:t>Mulţimea A este formată din elementele :  1,2,3,4,5,6,7,8,9,10</a:t>
            </a:r>
          </a:p>
          <a:p>
            <a:endParaRPr lang="ro-RO" sz="2000" dirty="0"/>
          </a:p>
          <a:p>
            <a:r>
              <a:rPr lang="ro-RO" sz="2000" dirty="0" smtClean="0"/>
              <a:t>Mulţimea B este formată din elementele : 7,8,9,10.  Vom numi </a:t>
            </a:r>
            <a:r>
              <a:rPr lang="ro-RO" sz="2000" dirty="0" smtClean="0">
                <a:solidFill>
                  <a:srgbClr val="FFFF00"/>
                </a:solidFill>
              </a:rPr>
              <a:t>mulţimea B </a:t>
            </a:r>
            <a:r>
              <a:rPr lang="ro-RO" sz="2000" b="1" dirty="0" smtClean="0">
                <a:solidFill>
                  <a:srgbClr val="FFC000"/>
                </a:solidFill>
              </a:rPr>
              <a:t>submulţime</a:t>
            </a:r>
            <a:r>
              <a:rPr lang="ro-RO" sz="2000" dirty="0" smtClean="0">
                <a:solidFill>
                  <a:srgbClr val="FFFF00"/>
                </a:solidFill>
              </a:rPr>
              <a:t> a mulţimii A</a:t>
            </a:r>
          </a:p>
          <a:p>
            <a:endParaRPr lang="ro-RO" sz="2000" dirty="0"/>
          </a:p>
          <a:p>
            <a:r>
              <a:rPr lang="ro-RO" sz="2000" dirty="0" smtClean="0">
                <a:solidFill>
                  <a:srgbClr val="FFFF00"/>
                </a:solidFill>
              </a:rPr>
              <a:t>Mulţimea B este </a:t>
            </a:r>
            <a:r>
              <a:rPr lang="ro-RO" sz="2000" b="1" dirty="0" smtClean="0">
                <a:solidFill>
                  <a:srgbClr val="FFC000"/>
                </a:solidFill>
              </a:rPr>
              <a:t>incl</a:t>
            </a:r>
            <a:r>
              <a:rPr lang="en-US" sz="2000" b="1" smtClean="0">
                <a:solidFill>
                  <a:srgbClr val="FFC000"/>
                </a:solidFill>
              </a:rPr>
              <a:t>u</a:t>
            </a:r>
            <a:r>
              <a:rPr lang="ro-RO" sz="2000" b="1" smtClean="0">
                <a:solidFill>
                  <a:srgbClr val="FFC000"/>
                </a:solidFill>
              </a:rPr>
              <a:t>să</a:t>
            </a:r>
            <a:r>
              <a:rPr lang="ro-RO" sz="2000" smtClean="0">
                <a:solidFill>
                  <a:srgbClr val="FFFF00"/>
                </a:solidFill>
              </a:rPr>
              <a:t> </a:t>
            </a:r>
            <a:r>
              <a:rPr lang="ro-RO" sz="2000" dirty="0" smtClean="0">
                <a:solidFill>
                  <a:srgbClr val="FFFF00"/>
                </a:solidFill>
              </a:rPr>
              <a:t>în mulţimea A</a:t>
            </a:r>
            <a:endParaRPr lang="ro-RO" dirty="0" smtClean="0">
              <a:solidFill>
                <a:srgbClr val="FFFF00"/>
              </a:solidFill>
            </a:endParaRPr>
          </a:p>
          <a:p>
            <a:endParaRPr lang="ro-RO" dirty="0" smtClean="0"/>
          </a:p>
          <a:p>
            <a:endParaRPr lang="ro-RO" dirty="0"/>
          </a:p>
        </p:txBody>
      </p:sp>
    </p:spTree>
  </p:cSld>
  <p:clrMapOvr>
    <a:masterClrMapping/>
  </p:clrMapOvr>
  <p:transition spd="slow" advClick="0" advTm="12000">
    <p:dissolv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10600" cy="1706562"/>
          </a:xfrm>
        </p:spPr>
        <p:txBody>
          <a:bodyPr>
            <a:normAutofit fontScale="90000"/>
          </a:bodyPr>
          <a:lstStyle/>
          <a:p>
            <a:r>
              <a:rPr lang="ro-RO" dirty="0" smtClean="0"/>
              <a:t>Eve, colecţia mea de obiecte a dispărut ! Ce spui, cum se numeşte o colecţie fara nici un obiect?</a:t>
            </a:r>
            <a:endParaRPr lang="ro-RO" dirty="0"/>
          </a:p>
        </p:txBody>
      </p:sp>
      <p:pic>
        <p:nvPicPr>
          <p:cNvPr id="5" name="Content Placeholder 4" descr="wall e eve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351603" y="2286000"/>
            <a:ext cx="3366725" cy="2971800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038600" cy="3763963"/>
          </a:xfrm>
        </p:spPr>
        <p:txBody>
          <a:bodyPr/>
          <a:lstStyle/>
          <a:p>
            <a:r>
              <a:rPr lang="ro-RO" dirty="0" smtClean="0"/>
              <a:t>Vrei să spui, o mulţime fară nici un element ?</a:t>
            </a:r>
          </a:p>
          <a:p>
            <a:r>
              <a:rPr lang="ro-RO" dirty="0" smtClean="0"/>
              <a:t>Mdaa...</a:t>
            </a:r>
          </a:p>
          <a:p>
            <a:r>
              <a:rPr lang="ro-RO" dirty="0" smtClean="0">
                <a:solidFill>
                  <a:srgbClr val="FFFF00"/>
                </a:solidFill>
              </a:rPr>
              <a:t>Mulţimea fără niciun element se numeşte </a:t>
            </a:r>
            <a:r>
              <a:rPr lang="ro-RO" b="1" dirty="0" smtClean="0">
                <a:solidFill>
                  <a:srgbClr val="FFC000"/>
                </a:solidFill>
              </a:rPr>
              <a:t>muţime vidă</a:t>
            </a:r>
            <a:endParaRPr lang="ro-RO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 spd="slow" advClick="0" advTm="12000">
    <p:dissolv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r>
              <a:rPr lang="ro-RO" dirty="0" smtClean="0"/>
              <a:t>Operaţii cu mulţimi</a:t>
            </a:r>
            <a:endParaRPr lang="ro-RO" dirty="0"/>
          </a:p>
        </p:txBody>
      </p:sp>
      <p:pic>
        <p:nvPicPr>
          <p:cNvPr id="11" name="Content Placeholder 10" descr="reuniunea multimilor.bmp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 l="81" r="53328" b="51175"/>
          <a:stretch>
            <a:fillRect/>
          </a:stretch>
        </p:blipFill>
        <p:spPr>
          <a:xfrm>
            <a:off x="533400" y="1295400"/>
            <a:ext cx="3810000" cy="2590800"/>
          </a:xfrm>
        </p:spPr>
      </p:pic>
      <p:pic>
        <p:nvPicPr>
          <p:cNvPr id="13" name="Picture 12" descr="intersectia multimilor.bmp"/>
          <p:cNvPicPr>
            <a:picLocks noChangeAspect="1"/>
          </p:cNvPicPr>
          <p:nvPr/>
        </p:nvPicPr>
        <p:blipFill>
          <a:blip r:embed="rId4" cstate="print"/>
          <a:srcRect r="53738" b="51418"/>
          <a:stretch>
            <a:fillRect/>
          </a:stretch>
        </p:blipFill>
        <p:spPr>
          <a:xfrm>
            <a:off x="4495800" y="1295400"/>
            <a:ext cx="3924300" cy="2609850"/>
          </a:xfrm>
          <a:prstGeom prst="rect">
            <a:avLst/>
          </a:prstGeom>
        </p:spPr>
      </p:pic>
      <p:pic>
        <p:nvPicPr>
          <p:cNvPr id="14" name="Picture 13" descr="diferenta multimilor A si B.bmp"/>
          <p:cNvPicPr>
            <a:picLocks noChangeAspect="1"/>
          </p:cNvPicPr>
          <p:nvPr/>
        </p:nvPicPr>
        <p:blipFill>
          <a:blip r:embed="rId5" cstate="print"/>
          <a:srcRect r="53738" b="51418"/>
          <a:stretch>
            <a:fillRect/>
          </a:stretch>
        </p:blipFill>
        <p:spPr>
          <a:xfrm>
            <a:off x="533400" y="4038600"/>
            <a:ext cx="3771900" cy="2609850"/>
          </a:xfrm>
          <a:prstGeom prst="rect">
            <a:avLst/>
          </a:prstGeom>
        </p:spPr>
      </p:pic>
      <p:pic>
        <p:nvPicPr>
          <p:cNvPr id="15" name="Picture 14" descr="diferenta multimilor B si A.bmp"/>
          <p:cNvPicPr>
            <a:picLocks noChangeAspect="1"/>
          </p:cNvPicPr>
          <p:nvPr/>
        </p:nvPicPr>
        <p:blipFill>
          <a:blip r:embed="rId6" cstate="print"/>
          <a:srcRect r="51869" b="51418"/>
          <a:stretch>
            <a:fillRect/>
          </a:stretch>
        </p:blipFill>
        <p:spPr>
          <a:xfrm>
            <a:off x="4495800" y="4038600"/>
            <a:ext cx="3924300" cy="2609850"/>
          </a:xfrm>
          <a:prstGeom prst="rect">
            <a:avLst/>
          </a:prstGeom>
        </p:spPr>
      </p:pic>
    </p:spTree>
  </p:cSld>
  <p:clrMapOvr>
    <a:masterClrMapping/>
  </p:clrMapOvr>
  <p:transition spd="slow" advClick="0" advTm="12000">
    <p:dissolv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dirty="0" smtClean="0"/>
              <a:t>Wall-E , într-o mulţime pot exista şi numere ?  </a:t>
            </a:r>
            <a:endParaRPr lang="ro-RO" dirty="0"/>
          </a:p>
        </p:txBody>
      </p:sp>
      <p:pic>
        <p:nvPicPr>
          <p:cNvPr id="7" name="Content Placeholder 6" descr="wall e eve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129901" y="2057400"/>
            <a:ext cx="3960851" cy="3047999"/>
          </a:xfrm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4038600" cy="4525963"/>
          </a:xfrm>
        </p:spPr>
        <p:txBody>
          <a:bodyPr/>
          <a:lstStyle/>
          <a:p>
            <a:r>
              <a:rPr lang="ro-RO" dirty="0" smtClean="0"/>
              <a:t>Adică : 1, 2, 3....</a:t>
            </a:r>
          </a:p>
          <a:p>
            <a:r>
              <a:rPr lang="ro-RO" dirty="0" smtClean="0"/>
              <a:t>Da, există o astfel de mulţime!  Se numeşte </a:t>
            </a:r>
            <a:r>
              <a:rPr lang="ro-RO" b="1" dirty="0" smtClean="0">
                <a:solidFill>
                  <a:srgbClr val="FFFF00"/>
                </a:solidFill>
              </a:rPr>
              <a:t>mulţimea numerelor naturale</a:t>
            </a:r>
            <a:r>
              <a:rPr lang="ro-RO" dirty="0" smtClean="0"/>
              <a:t>, şi se notează cu </a:t>
            </a:r>
            <a:r>
              <a:rPr lang="ro-RO" b="1" dirty="0" smtClean="0">
                <a:solidFill>
                  <a:srgbClr val="FFFF00"/>
                </a:solidFill>
              </a:rPr>
              <a:t>N</a:t>
            </a:r>
            <a:r>
              <a:rPr lang="ro-RO" dirty="0" smtClean="0"/>
              <a:t>. </a:t>
            </a:r>
            <a:r>
              <a:rPr lang="ro-RO" dirty="0" smtClean="0">
                <a:solidFill>
                  <a:srgbClr val="FFFF00"/>
                </a:solidFill>
              </a:rPr>
              <a:t>Mulţimea numerelor naturale este o mulţime </a:t>
            </a:r>
            <a:r>
              <a:rPr lang="ro-RO" b="1" i="1" dirty="0" smtClean="0">
                <a:solidFill>
                  <a:srgbClr val="FFFF00"/>
                </a:solidFill>
              </a:rPr>
              <a:t>infinită</a:t>
            </a:r>
            <a:r>
              <a:rPr lang="ro-RO" dirty="0" smtClean="0">
                <a:solidFill>
                  <a:srgbClr val="FFFF00"/>
                </a:solidFill>
              </a:rPr>
              <a:t>.</a:t>
            </a:r>
            <a:endParaRPr lang="ro-RO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 advClick="0" advTm="12000">
    <p:dissolv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dirty="0" smtClean="0"/>
              <a:t>Mulţumim că ne-aţi fost alături în această mică aventură! </a:t>
            </a:r>
            <a:endParaRPr lang="ro-RO" dirty="0"/>
          </a:p>
        </p:txBody>
      </p:sp>
      <p:pic>
        <p:nvPicPr>
          <p:cNvPr id="7" name="Content Placeholder 6" descr="wall e and eve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209800" y="1830328"/>
            <a:ext cx="5133850" cy="4418072"/>
          </a:xfrm>
        </p:spPr>
      </p:pic>
    </p:spTree>
  </p:cSld>
  <p:clrMapOvr>
    <a:masterClrMapping/>
  </p:clrMapOvr>
  <p:transition advClick="0" advTm="5000"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243</Words>
  <Application>Microsoft Office PowerPoint</Application>
  <PresentationFormat>On-screen Show (4:3)</PresentationFormat>
  <Paragraphs>28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MULŢIMI</vt:lpstr>
      <vt:lpstr>“ Hmmm..am o gramada uriasa de obiecte...Ce pot face cu ele ? “</vt:lpstr>
      <vt:lpstr>Mulţimea : </vt:lpstr>
      <vt:lpstr>Slide 4</vt:lpstr>
      <vt:lpstr>RELAŢIA DE INCLUZIUNE ŞI APARTENENŢA</vt:lpstr>
      <vt:lpstr>Eve, colecţia mea de obiecte a dispărut ! Ce spui, cum se numeşte o colecţie fara nici un obiect?</vt:lpstr>
      <vt:lpstr>Operaţii cu mulţimi</vt:lpstr>
      <vt:lpstr>Wall-E , într-o mulţime pot exista şi numere ?  </vt:lpstr>
      <vt:lpstr>Mulţumim că ne-aţi fost alături în această mică aventură! </vt:lpstr>
      <vt:lpstr>Slide 10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mihai</dc:creator>
  <cp:lastModifiedBy>mihai</cp:lastModifiedBy>
  <cp:revision>21</cp:revision>
  <dcterms:created xsi:type="dcterms:W3CDTF">2010-09-06T19:17:51Z</dcterms:created>
  <dcterms:modified xsi:type="dcterms:W3CDTF">2010-09-07T15:29:59Z</dcterms:modified>
</cp:coreProperties>
</file>