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0" r:id="rId14"/>
    <p:sldId id="266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89DB"/>
    <a:srgbClr val="FFCCFF"/>
    <a:srgbClr val="F0E6F6"/>
    <a:srgbClr val="6600CC"/>
    <a:srgbClr val="8D11C5"/>
    <a:srgbClr val="333399"/>
    <a:srgbClr val="FF99FF"/>
    <a:srgbClr val="FF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934FFA-0A6C-487E-9618-D990788AD57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2717C509-03ED-4DC2-AA02-085C00F22CC1}" type="pres">
      <dgm:prSet presAssocID="{56934FFA-0A6C-487E-9618-D990788AD5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096F9918-056D-4E64-AC38-10D01008A5C6}" type="presOf" srcId="{56934FFA-0A6C-487E-9618-D990788AD578}" destId="{2717C509-03ED-4DC2-AA02-085C00F22CC1}" srcOrd="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6DA036-633D-43E4-9261-0331BE9E42EC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C71B74E-38A4-4FAD-8F38-6C9DA1656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57A979-8FD3-43A5-8DE2-9D92E5D7FBF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7E0D8-6CB8-45B8-8072-DEEFA1F0EA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59726E-7512-4558-8362-EBE167F8891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843C5-AEDA-46AD-A895-E918E36884E7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FFB66-8862-46AD-AE12-38765C213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02E4-DF9A-482E-8E1D-7BC9BED40BBA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D0C0A-A15E-4146-B7E4-28254A9FF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0F549-073B-4FE9-986D-728F6289F300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CF253-2ECE-4546-8A9C-DF499F031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F67FF-7F68-458B-9852-829128F2DFF7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3983-C56C-4F04-BCF9-7C4D592EF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DDC0F-F7A9-4993-87A5-D3BC32BC1344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4DFAE-C888-4392-B63E-26348EDB4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A3523-1051-4423-9F4F-6E8C40FADA8D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74842-46D5-427B-963F-E926D8BEAC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41F28-7485-41A3-A51C-D0F9ADC0ADEA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4B5C4-C0E8-49DC-A124-ABCF74ACD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288E3-AB48-4AB8-83EC-C7EBB4245A25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A0EC3-8F92-46BB-AE78-0BE33490B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187BB-106F-4184-9E48-70D9DA371C07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1B0FE-0A9C-49C4-B2C3-CAD614AF2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B58E8-1360-4B05-BE8D-ECBF7914DD30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25F6F-4CFF-4961-B6A9-3A219C6E6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4DE1-CF0B-489C-BA3C-C354518B0D37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9008E-F965-42CD-A43B-562BE7748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5000">
    <p:split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F6CDF5-8C02-4FEA-B5C7-CADCEC623FAD}" type="datetimeFigureOut">
              <a:rPr lang="en-US"/>
              <a:pPr>
                <a:defRPr/>
              </a:pPr>
              <a:t>4/24/2008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46FD17-9258-4FCB-80E6-2547D1307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5" r:id="rId9"/>
    <p:sldLayoutId id="2147483813" r:id="rId10"/>
    <p:sldLayoutId id="2147483814" r:id="rId11"/>
  </p:sldLayoutIdLst>
  <p:transition spd="med" advClick="0" advTm="5000">
    <p:split dir="in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7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ro.wikipedia.org/wiki/Atentatele_din_11_septembrie_2001" TargetMode="External"/><Relationship Id="rId4" Type="http://schemas.openxmlformats.org/officeDocument/2006/relationships/hyperlink" Target="http://ro.wikipedia.org/wiki/World_Trade_Cente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4"/>
          <p:cNvSpPr txBox="1">
            <a:spLocks noChangeArrowheads="1"/>
          </p:cNvSpPr>
          <p:nvPr/>
        </p:nvSpPr>
        <p:spPr bwMode="auto">
          <a:xfrm>
            <a:off x="2057400" y="0"/>
            <a:ext cx="419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600" b="1">
              <a:solidFill>
                <a:srgbClr val="6600CC"/>
              </a:solidFill>
              <a:latin typeface="Cambria" pitchFamily="18" charset="0"/>
            </a:endParaRPr>
          </a:p>
          <a:p>
            <a:pPr algn="ctr"/>
            <a:endParaRPr lang="en-US" sz="3600" b="1">
              <a:solidFill>
                <a:srgbClr val="6600CC"/>
              </a:solidFill>
              <a:latin typeface="Cambria" pitchFamily="18" charset="0"/>
            </a:endParaRPr>
          </a:p>
        </p:txBody>
      </p:sp>
      <p:pic>
        <p:nvPicPr>
          <p:cNvPr id="6" name="Picture 5" descr="coperta manual.jpg"/>
          <p:cNvPicPr>
            <a:picLocks noChangeAspect="1"/>
          </p:cNvPicPr>
          <p:nvPr/>
        </p:nvPicPr>
        <p:blipFill>
          <a:blip r:embed="rId2"/>
          <a:srcRect t="2326" b="15116"/>
          <a:stretch>
            <a:fillRect/>
          </a:stretch>
        </p:blipFill>
        <p:spPr>
          <a:xfrm>
            <a:off x="1295400" y="1600200"/>
            <a:ext cx="6172200" cy="44111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2438400" y="762000"/>
            <a:ext cx="5159375" cy="523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GEOMETRIE  -  CLASA a IV a</a:t>
            </a:r>
          </a:p>
        </p:txBody>
      </p:sp>
      <p:sp>
        <p:nvSpPr>
          <p:cNvPr id="13" name="TextBox 12"/>
          <p:cNvSpPr txBox="1"/>
          <p:nvPr/>
        </p:nvSpPr>
        <p:spPr>
          <a:xfrm rot="642300">
            <a:off x="2203450" y="5238750"/>
            <a:ext cx="4618038" cy="5222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CORPURI  GEOMETRICE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7400" y="1447800"/>
            <a:ext cx="4572000" cy="4619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n-lt"/>
              </a:rPr>
              <a:t>2.ACTIVITATE  DE INVATARE: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905000"/>
            <a:ext cx="670560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7030A0"/>
                </a:solidFill>
                <a:latin typeface="+mn-lt"/>
              </a:rPr>
              <a:t>Sortarea</a:t>
            </a:r>
            <a:r>
              <a:rPr lang="en-US" sz="2000" b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+mn-lt"/>
              </a:rPr>
              <a:t>unor</a:t>
            </a:r>
            <a:r>
              <a:rPr lang="en-US" sz="2000" b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+mn-lt"/>
              </a:rPr>
              <a:t>obiecte</a:t>
            </a:r>
            <a:r>
              <a:rPr lang="en-US" sz="2000" b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+mn-lt"/>
              </a:rPr>
              <a:t>dupa</a:t>
            </a:r>
            <a:r>
              <a:rPr lang="en-US" sz="2000" b="1" dirty="0">
                <a:solidFill>
                  <a:srgbClr val="7030A0"/>
                </a:solidFill>
                <a:latin typeface="+mn-lt"/>
              </a:rPr>
              <a:t> forma </a:t>
            </a:r>
            <a:r>
              <a:rPr lang="en-US" sz="2000" b="1" dirty="0" err="1">
                <a:solidFill>
                  <a:srgbClr val="7030A0"/>
                </a:solidFill>
                <a:latin typeface="+mn-lt"/>
              </a:rPr>
              <a:t>lor</a:t>
            </a:r>
            <a:endParaRPr lang="en-US" sz="20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12292" name="TextBox 7"/>
          <p:cNvSpPr txBox="1">
            <a:spLocks noChangeArrowheads="1"/>
          </p:cNvSpPr>
          <p:nvPr/>
        </p:nvSpPr>
        <p:spPr bwMode="auto">
          <a:xfrm>
            <a:off x="838200" y="3200400"/>
            <a:ext cx="5775325" cy="369888"/>
          </a:xfrm>
          <a:prstGeom prst="rect">
            <a:avLst/>
          </a:prstGeom>
          <a:solidFill>
            <a:srgbClr val="B889D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Mod de organizare a colectivului</a:t>
            </a:r>
            <a:r>
              <a:rPr lang="en-US">
                <a:latin typeface="Cambria" pitchFamily="18" charset="0"/>
              </a:rPr>
              <a:t>: activitate in perechi</a:t>
            </a:r>
          </a:p>
        </p:txBody>
      </p:sp>
      <p:sp>
        <p:nvSpPr>
          <p:cNvPr id="12293" name="TextBox 9"/>
          <p:cNvSpPr txBox="1">
            <a:spLocks noChangeArrowheads="1"/>
          </p:cNvSpPr>
          <p:nvPr/>
        </p:nvSpPr>
        <p:spPr bwMode="auto">
          <a:xfrm>
            <a:off x="4176713" y="3919538"/>
            <a:ext cx="3848100" cy="369887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Timp de lucru</a:t>
            </a:r>
            <a:r>
              <a:rPr lang="en-US">
                <a:latin typeface="Cambria" pitchFamily="18" charset="0"/>
              </a:rPr>
              <a:t>: 5 minute</a:t>
            </a:r>
          </a:p>
        </p:txBody>
      </p:sp>
      <p:sp>
        <p:nvSpPr>
          <p:cNvPr id="12294" name="TextBox 10"/>
          <p:cNvSpPr txBox="1">
            <a:spLocks noChangeArrowheads="1"/>
          </p:cNvSpPr>
          <p:nvPr/>
        </p:nvSpPr>
        <p:spPr bwMode="auto">
          <a:xfrm>
            <a:off x="1001713" y="4492625"/>
            <a:ext cx="4833937" cy="369888"/>
          </a:xfrm>
          <a:prstGeom prst="rect">
            <a:avLst/>
          </a:prstGeom>
          <a:solidFill>
            <a:srgbClr val="9999FF"/>
          </a:soli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Material didactic</a:t>
            </a:r>
            <a:r>
              <a:rPr lang="en-US">
                <a:latin typeface="Cambria" pitchFamily="18" charset="0"/>
              </a:rPr>
              <a:t>: setul de corpuri geometrice</a:t>
            </a:r>
          </a:p>
        </p:txBody>
      </p:sp>
      <p:sp>
        <p:nvSpPr>
          <p:cNvPr id="12295" name="TextBox 12"/>
          <p:cNvSpPr txBox="1">
            <a:spLocks noChangeArrowheads="1"/>
          </p:cNvSpPr>
          <p:nvPr/>
        </p:nvSpPr>
        <p:spPr bwMode="auto">
          <a:xfrm>
            <a:off x="969963" y="5394325"/>
            <a:ext cx="6483350" cy="369888"/>
          </a:xfrm>
          <a:prstGeom prst="rect">
            <a:avLst/>
          </a:prstGeom>
          <a:solidFill>
            <a:srgbClr val="B889DB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Sarcina de lucru</a:t>
            </a:r>
            <a:r>
              <a:rPr lang="en-US">
                <a:latin typeface="Cambria" pitchFamily="18" charset="0"/>
              </a:rPr>
              <a:t>: grupati corpurile geometrice dupa forma lor</a:t>
            </a:r>
          </a:p>
        </p:txBody>
      </p:sp>
      <p:sp>
        <p:nvSpPr>
          <p:cNvPr id="12296" name="TextBox 15"/>
          <p:cNvSpPr txBox="1">
            <a:spLocks noChangeArrowheads="1"/>
          </p:cNvSpPr>
          <p:nvPr/>
        </p:nvSpPr>
        <p:spPr bwMode="auto">
          <a:xfrm>
            <a:off x="828675" y="6223000"/>
            <a:ext cx="7773988" cy="369888"/>
          </a:xfrm>
          <a:prstGeom prst="rect">
            <a:avLst/>
          </a:prstGeom>
          <a:solidFill>
            <a:srgbClr val="FF99FF"/>
          </a:soli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Evaluare</a:t>
            </a:r>
            <a:r>
              <a:rPr lang="en-US">
                <a:latin typeface="Cambria" pitchFamily="18" charset="0"/>
              </a:rPr>
              <a:t>: Vizitati perechea vecina,observati modul de lucru,formulati opinii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381250"/>
            <a:ext cx="3657600" cy="3333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5" descr="slide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524000"/>
            <a:ext cx="3657600" cy="3276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362200" y="1371600"/>
            <a:ext cx="4149725" cy="461963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6600CC"/>
                </a:solidFill>
                <a:latin typeface="Cambria" pitchFamily="18" charset="0"/>
              </a:rPr>
              <a:t>3.ACTIVITATE DE INVATARE: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828800"/>
            <a:ext cx="5294313" cy="3698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Identificarea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elementelor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corpurilor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geometrice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590800"/>
            <a:ext cx="7261225" cy="3698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333399"/>
                </a:solidFill>
                <a:latin typeface="+mn-lt"/>
              </a:rPr>
              <a:t>Mod de </a:t>
            </a:r>
            <a:r>
              <a:rPr lang="en-US" b="1" dirty="0" err="1">
                <a:solidFill>
                  <a:srgbClr val="333399"/>
                </a:solidFill>
                <a:latin typeface="+mn-lt"/>
              </a:rPr>
              <a:t>organizare</a:t>
            </a:r>
            <a:r>
              <a:rPr lang="en-US" b="1" dirty="0">
                <a:solidFill>
                  <a:srgbClr val="333399"/>
                </a:solidFill>
                <a:latin typeface="+mn-lt"/>
              </a:rPr>
              <a:t> a </a:t>
            </a:r>
            <a:r>
              <a:rPr lang="en-US" b="1" dirty="0" err="1">
                <a:solidFill>
                  <a:srgbClr val="333399"/>
                </a:solidFill>
                <a:latin typeface="+mn-lt"/>
              </a:rPr>
              <a:t>colectivului</a:t>
            </a:r>
            <a:r>
              <a:rPr lang="en-US" b="1" dirty="0">
                <a:solidFill>
                  <a:srgbClr val="333399"/>
                </a:solidFill>
                <a:latin typeface="+mn-lt"/>
              </a:rPr>
              <a:t> de </a:t>
            </a:r>
            <a:r>
              <a:rPr lang="en-US" b="1" dirty="0" err="1">
                <a:solidFill>
                  <a:srgbClr val="333399"/>
                </a:solidFill>
                <a:latin typeface="+mn-lt"/>
              </a:rPr>
              <a:t>elevi</a:t>
            </a:r>
            <a:r>
              <a:rPr lang="en-US" dirty="0" err="1">
                <a:solidFill>
                  <a:srgbClr val="333399"/>
                </a:solidFill>
                <a:latin typeface="+mn-lt"/>
              </a:rPr>
              <a:t>:activitate</a:t>
            </a:r>
            <a:r>
              <a:rPr lang="en-US" dirty="0">
                <a:solidFill>
                  <a:srgbClr val="333399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333399"/>
                </a:solidFill>
                <a:latin typeface="+mn-lt"/>
              </a:rPr>
              <a:t>frontala</a:t>
            </a:r>
            <a:r>
              <a:rPr lang="en-US" dirty="0">
                <a:solidFill>
                  <a:srgbClr val="333399"/>
                </a:solidFill>
                <a:latin typeface="+mn-lt"/>
              </a:rPr>
              <a:t>/</a:t>
            </a:r>
            <a:r>
              <a:rPr lang="en-US" dirty="0" err="1">
                <a:solidFill>
                  <a:srgbClr val="333399"/>
                </a:solidFill>
                <a:latin typeface="+mn-lt"/>
              </a:rPr>
              <a:t>colectiva</a:t>
            </a:r>
            <a:endParaRPr lang="en-US" dirty="0">
              <a:solidFill>
                <a:srgbClr val="333399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1213" y="3378200"/>
            <a:ext cx="2630487" cy="3698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Timp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de lucru: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10 minute</a:t>
            </a:r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381000" y="4648200"/>
            <a:ext cx="8458200" cy="923925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3399"/>
                </a:solidFill>
                <a:latin typeface="Cambria" pitchFamily="18" charset="0"/>
              </a:rPr>
              <a:t>Sarcini de lucru:</a:t>
            </a:r>
          </a:p>
          <a:p>
            <a:r>
              <a:rPr lang="en-US">
                <a:solidFill>
                  <a:srgbClr val="FF3399"/>
                </a:solidFill>
                <a:latin typeface="Cambria" pitchFamily="18" charset="0"/>
              </a:rPr>
              <a:t>                               -identificati elementele caracteristice corpurilor geometrice  primite</a:t>
            </a:r>
          </a:p>
          <a:p>
            <a:r>
              <a:rPr lang="en-US">
                <a:solidFill>
                  <a:srgbClr val="FF3399"/>
                </a:solidFill>
                <a:latin typeface="Cambria" pitchFamily="18" charset="0"/>
              </a:rPr>
              <a:t>                               -notati observatiile pe caiete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6448425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n-lt"/>
              </a:rPr>
              <a:t>PARALELIPIPEDUL DREPTUNGHIC (CUBOID)</a:t>
            </a:r>
          </a:p>
        </p:txBody>
      </p:sp>
      <p:sp>
        <p:nvSpPr>
          <p:cNvPr id="3" name="Cube 2"/>
          <p:cNvSpPr/>
          <p:nvPr/>
        </p:nvSpPr>
        <p:spPr>
          <a:xfrm>
            <a:off x="1600200" y="1905000"/>
            <a:ext cx="2286000" cy="4038600"/>
          </a:xfrm>
          <a:prstGeom prst="cube">
            <a:avLst>
              <a:gd name="adj" fmla="val 357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3" descr="cutie pantofi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514600"/>
            <a:ext cx="4038600" cy="2362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CUBUL</a:t>
            </a:r>
          </a:p>
        </p:txBody>
      </p:sp>
      <p:pic>
        <p:nvPicPr>
          <p:cNvPr id="5" name="Content Placeholder 4" descr="cub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38800" y="2209800"/>
            <a:ext cx="2057400" cy="2209800"/>
          </a:xfrm>
        </p:spPr>
      </p:pic>
      <p:sp>
        <p:nvSpPr>
          <p:cNvPr id="6" name="Cube 5"/>
          <p:cNvSpPr/>
          <p:nvPr/>
        </p:nvSpPr>
        <p:spPr>
          <a:xfrm>
            <a:off x="1524000" y="2743200"/>
            <a:ext cx="2057400" cy="2057400"/>
          </a:xfrm>
          <a:prstGeom prst="cube">
            <a:avLst/>
          </a:prstGeom>
          <a:solidFill>
            <a:srgbClr val="9999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3276600" y="2133600"/>
            <a:ext cx="914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4"/>
            <a:endCxn id="38" idx="1"/>
          </p:cNvCxnSpPr>
          <p:nvPr/>
        </p:nvCxnSpPr>
        <p:spPr>
          <a:xfrm>
            <a:off x="3067050" y="4029075"/>
            <a:ext cx="1504950" cy="3921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1257300" y="5067300"/>
            <a:ext cx="1905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733800" y="16002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3333FF"/>
                </a:solidFill>
                <a:latin typeface="Cambria" pitchFamily="18" charset="0"/>
              </a:rPr>
              <a:t>VARF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0" y="4267200"/>
            <a:ext cx="8572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MUCHIE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057400" y="6172200"/>
            <a:ext cx="584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333399"/>
                </a:solidFill>
                <a:latin typeface="Cambria" pitchFamily="18" charset="0"/>
              </a:rPr>
              <a:t>FATA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4" grpId="0"/>
      <p:bldP spid="38" grpId="0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2362200" cy="627888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EDF232"/>
                </a:solidFill>
              </a:rPr>
              <a:t>PIRAMIDA</a:t>
            </a:r>
            <a:endParaRPr lang="en-US" sz="4400" b="1" dirty="0">
              <a:solidFill>
                <a:srgbClr val="EDF232"/>
              </a:solidFill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 rot="-1386227">
            <a:off x="4786313" y="2317750"/>
            <a:ext cx="3248025" cy="3702050"/>
          </a:xfrm>
          <a:prstGeom prst="triangle">
            <a:avLst>
              <a:gd name="adj" fmla="val 49546"/>
            </a:avLst>
          </a:prstGeom>
          <a:gradFill rotWithShape="0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17412" name="AutoShape 3"/>
          <p:cNvSpPr>
            <a:spLocks noChangeArrowheads="1"/>
          </p:cNvSpPr>
          <p:nvPr/>
        </p:nvSpPr>
        <p:spPr bwMode="auto">
          <a:xfrm rot="720779">
            <a:off x="3159125" y="2317750"/>
            <a:ext cx="2938463" cy="3951288"/>
          </a:xfrm>
          <a:prstGeom prst="triangle">
            <a:avLst>
              <a:gd name="adj" fmla="val 72588"/>
            </a:avLst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pic>
        <p:nvPicPr>
          <p:cNvPr id="5" name="Picture 4" descr="piramid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048000"/>
            <a:ext cx="13239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piramida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057400"/>
            <a:ext cx="1752600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piramida2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343400"/>
            <a:ext cx="1676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>
            <a:stCxn id="17412" idx="0"/>
          </p:cNvCxnSpPr>
          <p:nvPr/>
        </p:nvCxnSpPr>
        <p:spPr>
          <a:xfrm rot="5400000" flipH="1" flipV="1">
            <a:off x="5367337" y="2151063"/>
            <a:ext cx="669925" cy="2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86400" y="1524000"/>
            <a:ext cx="738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VARF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6286500" y="3086100"/>
            <a:ext cx="1371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315200" y="2667000"/>
            <a:ext cx="69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FATA</a:t>
            </a:r>
          </a:p>
        </p:txBody>
      </p:sp>
      <p:cxnSp>
        <p:nvCxnSpPr>
          <p:cNvPr id="21" name="Straight Arrow Connector 20"/>
          <p:cNvCxnSpPr>
            <a:endCxn id="23" idx="2"/>
          </p:cNvCxnSpPr>
          <p:nvPr/>
        </p:nvCxnSpPr>
        <p:spPr>
          <a:xfrm rot="16200000" flipV="1">
            <a:off x="4294982" y="2847181"/>
            <a:ext cx="696912" cy="466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886200" y="2362200"/>
            <a:ext cx="1049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MUCHIE</a:t>
            </a:r>
          </a:p>
        </p:txBody>
      </p:sp>
      <p:sp>
        <p:nvSpPr>
          <p:cNvPr id="17422" name="TextBox 24"/>
          <p:cNvSpPr txBox="1">
            <a:spLocks noChangeArrowheads="1"/>
          </p:cNvSpPr>
          <p:nvPr/>
        </p:nvSpPr>
        <p:spPr bwMode="auto">
          <a:xfrm>
            <a:off x="152400" y="3886200"/>
            <a:ext cx="1379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Cambria" pitchFamily="18" charset="0"/>
              </a:rPr>
              <a:t>ABCD-BAZA</a:t>
            </a:r>
          </a:p>
        </p:txBody>
      </p:sp>
      <p:sp>
        <p:nvSpPr>
          <p:cNvPr id="17423" name="TextBox 25"/>
          <p:cNvSpPr txBox="1">
            <a:spLocks noChangeArrowheads="1"/>
          </p:cNvSpPr>
          <p:nvPr/>
        </p:nvSpPr>
        <p:spPr bwMode="auto">
          <a:xfrm>
            <a:off x="228600" y="6324600"/>
            <a:ext cx="15192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latin typeface="Cambria" pitchFamily="18" charset="0"/>
              </a:rPr>
              <a:t>ABCDEF-BAZA</a:t>
            </a:r>
          </a:p>
        </p:txBody>
      </p:sp>
      <p:sp>
        <p:nvSpPr>
          <p:cNvPr id="17424" name="TextBox 26"/>
          <p:cNvSpPr txBox="1">
            <a:spLocks noChangeArrowheads="1"/>
          </p:cNvSpPr>
          <p:nvPr/>
        </p:nvSpPr>
        <p:spPr bwMode="auto">
          <a:xfrm>
            <a:off x="2133600" y="4953000"/>
            <a:ext cx="1150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latin typeface="Cambria" pitchFamily="18" charset="0"/>
              </a:rPr>
              <a:t>ABC-BAZA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15" grpId="0"/>
      <p:bldP spid="19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1143000"/>
            <a:ext cx="1644650" cy="6461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CONUL</a:t>
            </a:r>
          </a:p>
        </p:txBody>
      </p:sp>
      <p:pic>
        <p:nvPicPr>
          <p:cNvPr id="4" name="Picture 3" descr="con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514600"/>
            <a:ext cx="2438400" cy="24384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Picture 4" descr="con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371600"/>
            <a:ext cx="3048000" cy="28384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66800" y="1143000"/>
            <a:ext cx="1397000" cy="584200"/>
          </a:xfrm>
          <a:prstGeom prst="rect">
            <a:avLst/>
          </a:prstGeom>
          <a:solidFill>
            <a:srgbClr val="6600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Cambria" pitchFamily="18" charset="0"/>
              </a:rPr>
              <a:t>SFERA</a:t>
            </a:r>
          </a:p>
        </p:txBody>
      </p:sp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4038600" y="1600200"/>
            <a:ext cx="3505200" cy="3352800"/>
          </a:xfrm>
          <a:prstGeom prst="ellipse">
            <a:avLst/>
          </a:prstGeom>
          <a:gradFill rotWithShape="0">
            <a:gsLst>
              <a:gs pos="0">
                <a:srgbClr val="762F00"/>
              </a:gs>
              <a:gs pos="50000">
                <a:srgbClr val="FF6600"/>
              </a:gs>
              <a:gs pos="100000">
                <a:srgbClr val="762F00"/>
              </a:gs>
            </a:gsLst>
            <a:lin ang="5400000" scaled="1"/>
          </a:gra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3075" name="Oval 3"/>
          <p:cNvSpPr>
            <a:spLocks noChangeArrowheads="1"/>
          </p:cNvSpPr>
          <p:nvPr/>
        </p:nvSpPr>
        <p:spPr bwMode="auto">
          <a:xfrm>
            <a:off x="762000" y="2438400"/>
            <a:ext cx="2133600" cy="2133600"/>
          </a:xfrm>
          <a:prstGeom prst="ellipse">
            <a:avLst/>
          </a:prstGeom>
          <a:solidFill>
            <a:srgbClr val="FFFFFF">
              <a:alpha val="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762000" y="3352800"/>
            <a:ext cx="2133600" cy="457200"/>
          </a:xfrm>
          <a:prstGeom prst="ellipse">
            <a:avLst/>
          </a:prstGeom>
          <a:solidFill>
            <a:srgbClr val="FFFFFF">
              <a:alpha val="0"/>
            </a:srgbClr>
          </a:solidFill>
          <a:ln w="2857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074" grpId="0" animBg="1"/>
      <p:bldP spid="3075" grpId="0" animBg="1"/>
      <p:bldP spid="307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1743075" cy="461963"/>
          </a:xfrm>
          <a:prstGeom prst="rect">
            <a:avLst/>
          </a:prstGeom>
          <a:solidFill>
            <a:srgbClr val="FFCCFF"/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CILINDRUL</a:t>
            </a:r>
          </a:p>
        </p:txBody>
      </p:sp>
      <p:pic>
        <p:nvPicPr>
          <p:cNvPr id="3" name="Picture 2" descr="cilindru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514600"/>
            <a:ext cx="21907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lowchart: Magnetic Disk 3"/>
          <p:cNvSpPr/>
          <p:nvPr/>
        </p:nvSpPr>
        <p:spPr>
          <a:xfrm>
            <a:off x="5410200" y="1447800"/>
            <a:ext cx="1524000" cy="2362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lowchart: Direct Access Storage 4"/>
          <p:cNvSpPr/>
          <p:nvPr/>
        </p:nvSpPr>
        <p:spPr>
          <a:xfrm>
            <a:off x="5105400" y="4495800"/>
            <a:ext cx="2362200" cy="167640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7800"/>
            <a:ext cx="2057400" cy="457200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3333FF"/>
                </a:solidFill>
              </a:rPr>
              <a:t>FISA DE LUCRU</a:t>
            </a:r>
            <a:endParaRPr lang="en-US" sz="2800" dirty="0">
              <a:solidFill>
                <a:srgbClr val="3333FF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0" y="2057400"/>
          <a:ext cx="6096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72390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CORPUL GEOMETRIC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DENUMIREA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FORMA FETELOR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NUMARUL VARFURILOR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NUMARUL MUCHIILOR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NUMARUL</a:t>
                      </a:r>
                      <a:r>
                        <a:rPr lang="en-US" sz="1100" baseline="0" dirty="0" smtClean="0"/>
                        <a:t> FETELOR</a:t>
                      </a:r>
                      <a:endParaRPr lang="en-US" sz="11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ube 3"/>
          <p:cNvSpPr/>
          <p:nvPr/>
        </p:nvSpPr>
        <p:spPr>
          <a:xfrm>
            <a:off x="1752600" y="2971800"/>
            <a:ext cx="381000" cy="381000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1600200" y="3657600"/>
            <a:ext cx="838200" cy="381000"/>
          </a:xfrm>
          <a:prstGeom prst="cub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1524000" y="4419600"/>
            <a:ext cx="685800" cy="457200"/>
          </a:xfrm>
          <a:prstGeom prst="triangle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19808454">
            <a:off x="1998663" y="4310063"/>
            <a:ext cx="365125" cy="511175"/>
          </a:xfrm>
          <a:prstGeom prst="rtTriangl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lowchart: Magnetic Disk 7"/>
          <p:cNvSpPr/>
          <p:nvPr/>
        </p:nvSpPr>
        <p:spPr>
          <a:xfrm>
            <a:off x="1752600" y="5105400"/>
            <a:ext cx="533400" cy="457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63" name="Oval 3"/>
          <p:cNvSpPr>
            <a:spLocks noChangeArrowheads="1"/>
          </p:cNvSpPr>
          <p:nvPr/>
        </p:nvSpPr>
        <p:spPr bwMode="auto">
          <a:xfrm>
            <a:off x="1752600" y="5791200"/>
            <a:ext cx="533400" cy="533400"/>
          </a:xfrm>
          <a:prstGeom prst="ellipse">
            <a:avLst/>
          </a:prstGeom>
          <a:solidFill>
            <a:srgbClr val="FFFFFF">
              <a:alpha val="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1564" name="Oval 4"/>
          <p:cNvSpPr>
            <a:spLocks noChangeArrowheads="1"/>
          </p:cNvSpPr>
          <p:nvPr/>
        </p:nvSpPr>
        <p:spPr bwMode="auto">
          <a:xfrm>
            <a:off x="1752600" y="5943600"/>
            <a:ext cx="533400" cy="228600"/>
          </a:xfrm>
          <a:prstGeom prst="ellipse">
            <a:avLst/>
          </a:prstGeom>
          <a:solidFill>
            <a:srgbClr val="7030A0">
              <a:alpha val="0"/>
            </a:srgbClr>
          </a:solidFill>
          <a:ln w="2857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5"/>
          <p:cNvSpPr txBox="1">
            <a:spLocks noChangeArrowheads="1"/>
          </p:cNvSpPr>
          <p:nvPr/>
        </p:nvSpPr>
        <p:spPr bwMode="auto">
          <a:xfrm rot="-1210489">
            <a:off x="1025525" y="1460500"/>
            <a:ext cx="3978275" cy="460375"/>
          </a:xfrm>
          <a:prstGeom prst="rect">
            <a:avLst/>
          </a:prstGeom>
          <a:solidFill>
            <a:srgbClr val="B889DB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mbria" pitchFamily="18" charset="0"/>
              </a:rPr>
              <a:t>ACTIVITATI DE INVATARE</a:t>
            </a:r>
          </a:p>
        </p:txBody>
      </p:sp>
      <p:pic>
        <p:nvPicPr>
          <p:cNvPr id="4099" name="Picture 3" descr="material slid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838325"/>
            <a:ext cx="38100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2438400" y="914400"/>
            <a:ext cx="4419600" cy="369888"/>
          </a:xfrm>
          <a:prstGeom prst="rect">
            <a:avLst/>
          </a:prstGeom>
          <a:solidFill>
            <a:srgbClr val="B889DB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Cambria" pitchFamily="18" charset="0"/>
              </a:rPr>
              <a:t>4.ACTIVITATE DE INVATARE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1143000" y="1905000"/>
            <a:ext cx="6032500" cy="36988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Mod de organizare a colectivului de elevi</a:t>
            </a:r>
            <a:r>
              <a:rPr lang="en-US">
                <a:latin typeface="Cambria" pitchFamily="18" charset="0"/>
              </a:rPr>
              <a:t>: grupe de lucru</a:t>
            </a: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1295400" y="2743200"/>
            <a:ext cx="2741613" cy="369888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Timp de lucru</a:t>
            </a:r>
            <a:r>
              <a:rPr lang="en-US">
                <a:latin typeface="Cambria" pitchFamily="18" charset="0"/>
              </a:rPr>
              <a:t>:15minute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3429000"/>
            <a:ext cx="5595938" cy="3698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Material </a:t>
            </a:r>
            <a:r>
              <a:rPr lang="en-US" b="1" dirty="0" err="1">
                <a:latin typeface="+mn-lt"/>
              </a:rPr>
              <a:t>didactic</a:t>
            </a:r>
            <a:r>
              <a:rPr lang="en-US" dirty="0" err="1">
                <a:latin typeface="+mn-lt"/>
              </a:rPr>
              <a:t>:plastilina,betisoare,chibrituri,carton</a:t>
            </a:r>
            <a:endParaRPr lang="en-US" dirty="0">
              <a:latin typeface="+mn-lt"/>
            </a:endParaRP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838200" y="4114800"/>
            <a:ext cx="7772400" cy="9239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Sarcina de lucru</a:t>
            </a:r>
            <a:r>
              <a:rPr lang="en-US">
                <a:latin typeface="Cambria" pitchFamily="18" charset="0"/>
              </a:rPr>
              <a:t>:-</a:t>
            </a:r>
            <a:r>
              <a:rPr lang="en-US">
                <a:solidFill>
                  <a:srgbClr val="7030A0"/>
                </a:solidFill>
                <a:latin typeface="Cambria" pitchFamily="18" charset="0"/>
              </a:rPr>
              <a:t>construiti cat mai multe corpuri geometrice,utilizand </a:t>
            </a:r>
          </a:p>
          <a:p>
            <a:r>
              <a:rPr lang="en-US">
                <a:solidFill>
                  <a:srgbClr val="7030A0"/>
                </a:solidFill>
                <a:latin typeface="Cambria" pitchFamily="18" charset="0"/>
              </a:rPr>
              <a:t>                                     materiale diverse;</a:t>
            </a:r>
          </a:p>
          <a:p>
            <a:r>
              <a:rPr lang="en-US">
                <a:latin typeface="Cambria" pitchFamily="18" charset="0"/>
              </a:rPr>
              <a:t>                                   - </a:t>
            </a:r>
            <a:r>
              <a:rPr lang="en-US">
                <a:solidFill>
                  <a:srgbClr val="FF3399"/>
                </a:solidFill>
                <a:latin typeface="Cambria" pitchFamily="18" charset="0"/>
              </a:rPr>
              <a:t>faceti punctajul grupului respectand grila de evaluare;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0" y="5105400"/>
          <a:ext cx="6096000" cy="1706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48768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1 pct.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-</a:t>
                      </a:r>
                      <a:r>
                        <a:rPr lang="en-US" dirty="0" err="1" smtClean="0"/>
                        <a:t>pentru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fiecare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corp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construit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2 pct.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corectitudinea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fiecarei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constructii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3 pct.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baseline="0" dirty="0" err="1" smtClean="0"/>
                        <a:t>pentru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fiecare</a:t>
                      </a:r>
                      <a:r>
                        <a:rPr lang="en-US" baseline="0" dirty="0" smtClean="0"/>
                        <a:t> tip de </a:t>
                      </a:r>
                      <a:r>
                        <a:rPr lang="en-US" baseline="0" dirty="0" err="1" smtClean="0"/>
                        <a:t>corpuri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construite</a:t>
                      </a:r>
                      <a:endParaRPr lang="en-US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(</a:t>
                      </a:r>
                      <a:r>
                        <a:rPr lang="en-US" baseline="0" dirty="0" err="1" smtClean="0"/>
                        <a:t>corpuri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rotunde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poliedre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219200"/>
            <a:ext cx="4114800" cy="4619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n-lt"/>
              </a:rPr>
              <a:t>II.ETAPA DE STRUCTURARE</a:t>
            </a:r>
          </a:p>
        </p:txBody>
      </p:sp>
      <p:sp>
        <p:nvSpPr>
          <p:cNvPr id="23555" name="TextBox 2"/>
          <p:cNvSpPr txBox="1">
            <a:spLocks noChangeArrowheads="1"/>
          </p:cNvSpPr>
          <p:nvPr/>
        </p:nvSpPr>
        <p:spPr bwMode="auto">
          <a:xfrm>
            <a:off x="304800" y="2286000"/>
            <a:ext cx="7315200" cy="646113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1.Activitate de invatare</a:t>
            </a:r>
            <a:r>
              <a:rPr lang="en-US">
                <a:latin typeface="Cambria" pitchFamily="18" charset="0"/>
              </a:rPr>
              <a:t>:sortarea si clasificarea corpurilor dupa criterii</a:t>
            </a:r>
          </a:p>
          <a:p>
            <a:r>
              <a:rPr lang="en-US">
                <a:latin typeface="Cambria" pitchFamily="18" charset="0"/>
              </a:rPr>
              <a:t>                                              date;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76600"/>
            <a:ext cx="5981700" cy="36988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Mod de </a:t>
            </a:r>
            <a:r>
              <a:rPr lang="en-US" b="1" dirty="0" err="1">
                <a:latin typeface="+mn-lt"/>
              </a:rPr>
              <a:t>organizare</a:t>
            </a:r>
            <a:r>
              <a:rPr lang="en-US" b="1" dirty="0">
                <a:latin typeface="+mn-lt"/>
              </a:rPr>
              <a:t> a </a:t>
            </a:r>
            <a:r>
              <a:rPr lang="en-US" b="1" dirty="0" err="1">
                <a:latin typeface="+mn-lt"/>
              </a:rPr>
              <a:t>colectivului</a:t>
            </a:r>
            <a:r>
              <a:rPr lang="en-US" b="1" dirty="0">
                <a:latin typeface="+mn-lt"/>
              </a:rPr>
              <a:t> de </a:t>
            </a:r>
            <a:r>
              <a:rPr lang="en-US" b="1" dirty="0" err="1">
                <a:latin typeface="+mn-lt"/>
              </a:rPr>
              <a:t>elevi</a:t>
            </a:r>
            <a:r>
              <a:rPr lang="en-US" dirty="0" err="1">
                <a:latin typeface="+mn-lt"/>
              </a:rPr>
              <a:t>:grupe</a:t>
            </a:r>
            <a:r>
              <a:rPr lang="en-US" dirty="0">
                <a:latin typeface="+mn-lt"/>
              </a:rPr>
              <a:t> de </a:t>
            </a:r>
            <a:r>
              <a:rPr lang="en-US" dirty="0" err="1">
                <a:latin typeface="+mn-lt"/>
              </a:rPr>
              <a:t>lucru</a:t>
            </a:r>
            <a:endParaRPr lang="en-US" dirty="0">
              <a:latin typeface="+mn-lt"/>
            </a:endParaRPr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152400" y="3886200"/>
            <a:ext cx="2741613" cy="369888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Timp de lucru</a:t>
            </a:r>
            <a:r>
              <a:rPr lang="en-US">
                <a:latin typeface="Cambria" pitchFamily="18" charset="0"/>
              </a:rPr>
              <a:t>:10 minute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4572000"/>
            <a:ext cx="1908175" cy="3698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+mn-lt"/>
              </a:rPr>
              <a:t>Sarcini</a:t>
            </a:r>
            <a:r>
              <a:rPr lang="en-US" b="1" dirty="0">
                <a:latin typeface="+mn-lt"/>
              </a:rPr>
              <a:t> de </a:t>
            </a:r>
            <a:r>
              <a:rPr lang="en-US" b="1" dirty="0" err="1">
                <a:latin typeface="+mn-lt"/>
              </a:rPr>
              <a:t>lucru</a:t>
            </a:r>
            <a:r>
              <a:rPr lang="en-US" dirty="0">
                <a:latin typeface="+mn-lt"/>
              </a:rPr>
              <a:t>:</a:t>
            </a:r>
          </a:p>
        </p:txBody>
      </p:sp>
      <p:sp>
        <p:nvSpPr>
          <p:cNvPr id="23559" name="TextBox 6"/>
          <p:cNvSpPr txBox="1">
            <a:spLocks noChangeArrowheads="1"/>
          </p:cNvSpPr>
          <p:nvPr/>
        </p:nvSpPr>
        <p:spPr bwMode="auto">
          <a:xfrm>
            <a:off x="3200400" y="5181600"/>
            <a:ext cx="4962525" cy="9239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mbria" pitchFamily="18" charset="0"/>
              </a:rPr>
              <a:t>-sortati corpurile geometrice dupa nr. de fete;</a:t>
            </a:r>
          </a:p>
          <a:p>
            <a:r>
              <a:rPr lang="en-US">
                <a:latin typeface="Cambria" pitchFamily="18" charset="0"/>
              </a:rPr>
              <a:t>-sortati corpurile geometrice dupa nr. de varfuri;</a:t>
            </a:r>
          </a:p>
          <a:p>
            <a:r>
              <a:rPr lang="en-US">
                <a:latin typeface="Cambria" pitchFamily="18" charset="0"/>
              </a:rPr>
              <a:t>-gasiti alte criterii de sortare;</a:t>
            </a:r>
          </a:p>
        </p:txBody>
      </p:sp>
      <p:sp>
        <p:nvSpPr>
          <p:cNvPr id="23560" name="TextBox 7"/>
          <p:cNvSpPr txBox="1">
            <a:spLocks noChangeArrowheads="1"/>
          </p:cNvSpPr>
          <p:nvPr/>
        </p:nvSpPr>
        <p:spPr bwMode="auto">
          <a:xfrm>
            <a:off x="381000" y="6172200"/>
            <a:ext cx="8526463" cy="369888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Activitate suplimentara</a:t>
            </a:r>
            <a:r>
              <a:rPr lang="en-US">
                <a:latin typeface="Cambria" pitchFamily="18" charset="0"/>
              </a:rPr>
              <a:t>: realizati constructii utilizand corpurile geometrice primite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2971800" y="990600"/>
            <a:ext cx="3089275" cy="369888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CC"/>
                </a:solidFill>
                <a:latin typeface="Cambria" pitchFamily="18" charset="0"/>
              </a:rPr>
              <a:t>2.ACTIVITATE DE INVATARE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209800"/>
            <a:ext cx="6303963" cy="6461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3333FF"/>
                </a:solidFill>
                <a:latin typeface="+mn-lt"/>
              </a:rPr>
              <a:t>Stabilirea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de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asemanari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si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deosebiri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intre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diferite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corpuri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3333FF"/>
                </a:solidFill>
                <a:latin typeface="+mn-lt"/>
              </a:rPr>
              <a:t>Extragerea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unor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informatii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particulare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+mn-lt"/>
              </a:rPr>
              <a:t>semnificative</a:t>
            </a:r>
            <a:r>
              <a:rPr lang="en-US" b="1" dirty="0">
                <a:solidFill>
                  <a:srgbClr val="3333FF"/>
                </a:solidFill>
                <a:latin typeface="+mn-lt"/>
              </a:rPr>
              <a:t>;</a:t>
            </a: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1066800" y="3048000"/>
            <a:ext cx="6235700" cy="369888"/>
          </a:xfrm>
          <a:prstGeom prst="rect">
            <a:avLst/>
          </a:prstGeom>
          <a:solidFill>
            <a:srgbClr val="FF33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mbria" pitchFamily="18" charset="0"/>
              </a:rPr>
              <a:t>Mod de organizare a colectivului de elevi: activitate in perechi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3733800"/>
            <a:ext cx="2741613" cy="3698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+mn-lt"/>
              </a:rPr>
              <a:t>Timp</a:t>
            </a:r>
            <a:r>
              <a:rPr lang="en-US" b="1" dirty="0">
                <a:latin typeface="+mn-lt"/>
              </a:rPr>
              <a:t> de lucru</a:t>
            </a:r>
            <a:r>
              <a:rPr lang="en-US" dirty="0">
                <a:latin typeface="+mn-lt"/>
              </a:rPr>
              <a:t>:10 minute</a:t>
            </a:r>
          </a:p>
        </p:txBody>
      </p:sp>
      <p:sp>
        <p:nvSpPr>
          <p:cNvPr id="24582" name="TextBox 5"/>
          <p:cNvSpPr txBox="1">
            <a:spLocks noChangeArrowheads="1"/>
          </p:cNvSpPr>
          <p:nvPr/>
        </p:nvSpPr>
        <p:spPr bwMode="auto">
          <a:xfrm>
            <a:off x="1219200" y="4495800"/>
            <a:ext cx="4786313" cy="369888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Material didactic</a:t>
            </a:r>
            <a:r>
              <a:rPr lang="en-US">
                <a:latin typeface="Cambria" pitchFamily="18" charset="0"/>
              </a:rPr>
              <a:t>:trusa de corpuri geometrice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5410200"/>
            <a:ext cx="8153400" cy="9239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+mn-lt"/>
              </a:rPr>
              <a:t>Sarcina</a:t>
            </a:r>
            <a:r>
              <a:rPr lang="en-US" b="1" dirty="0">
                <a:latin typeface="+mn-lt"/>
              </a:rPr>
              <a:t> de </a:t>
            </a:r>
            <a:r>
              <a:rPr lang="en-US" b="1" dirty="0" err="1">
                <a:latin typeface="+mn-lt"/>
              </a:rPr>
              <a:t>lucru</a:t>
            </a:r>
            <a:r>
              <a:rPr lang="en-US" dirty="0">
                <a:latin typeface="+mn-lt"/>
              </a:rPr>
              <a:t>:-</a:t>
            </a:r>
            <a:r>
              <a:rPr lang="en-US" dirty="0" err="1">
                <a:latin typeface="+mn-lt"/>
              </a:rPr>
              <a:t>identifica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asemanarile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deosebirile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dintre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corpurile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geometrice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                                 -</a:t>
            </a:r>
            <a:r>
              <a:rPr lang="en-US" dirty="0" err="1">
                <a:latin typeface="+mn-lt"/>
              </a:rPr>
              <a:t>completeaza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diagrama</a:t>
            </a:r>
            <a:r>
              <a:rPr lang="en-US" dirty="0">
                <a:latin typeface="+mn-lt"/>
              </a:rPr>
              <a:t> VENN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57200" y="609600"/>
            <a:ext cx="4419600" cy="586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819400" y="609600"/>
            <a:ext cx="4343400" cy="5791200"/>
          </a:xfrm>
          <a:prstGeom prst="ellipse">
            <a:avLst/>
          </a:prstGeom>
          <a:solidFill>
            <a:schemeClr val="accent3">
              <a:lumMod val="40000"/>
              <a:lumOff val="60000"/>
              <a:alpha val="12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762000"/>
            <a:ext cx="906463" cy="3698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CUBUL</a:t>
            </a:r>
          </a:p>
        </p:txBody>
      </p:sp>
      <p:sp>
        <p:nvSpPr>
          <p:cNvPr id="25605" name="TextBox 5"/>
          <p:cNvSpPr txBox="1">
            <a:spLocks noChangeArrowheads="1"/>
          </p:cNvSpPr>
          <p:nvPr/>
        </p:nvSpPr>
        <p:spPr bwMode="auto">
          <a:xfrm>
            <a:off x="6172200" y="838200"/>
            <a:ext cx="1308100" cy="3698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CUBOIDUL</a:t>
            </a:r>
          </a:p>
        </p:txBody>
      </p:sp>
      <p:sp>
        <p:nvSpPr>
          <p:cNvPr id="25606" name="TextBox 6"/>
          <p:cNvSpPr txBox="1">
            <a:spLocks noChangeArrowheads="1"/>
          </p:cNvSpPr>
          <p:nvPr/>
        </p:nvSpPr>
        <p:spPr bwMode="auto">
          <a:xfrm>
            <a:off x="2971800" y="304800"/>
            <a:ext cx="2057400" cy="369888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333399"/>
                </a:solidFill>
                <a:latin typeface="Cambria" pitchFamily="18" charset="0"/>
              </a:rPr>
              <a:t>DIAGRAMA VENN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066800"/>
            <a:ext cx="4081463" cy="3698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III. ETAPA DE APLICARE SI EXERSARE</a:t>
            </a:r>
          </a:p>
        </p:txBody>
      </p:sp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533400" y="1981200"/>
            <a:ext cx="85296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mbria" pitchFamily="18" charset="0"/>
              </a:rPr>
              <a:t>1.A ctivitate de invatare: </a:t>
            </a:r>
          </a:p>
          <a:p>
            <a:r>
              <a:rPr lang="en-US">
                <a:latin typeface="Cambria" pitchFamily="18" charset="0"/>
              </a:rPr>
              <a:t>                                               -determinare prin masurare sau prin calcul a </a:t>
            </a:r>
          </a:p>
          <a:p>
            <a:r>
              <a:rPr lang="en-US">
                <a:latin typeface="Cambria" pitchFamily="18" charset="0"/>
              </a:rPr>
              <a:t>                                                perimetrelor unor dreptunghiuri ,triunghiuri sau patrate</a:t>
            </a:r>
          </a:p>
          <a:p>
            <a:r>
              <a:rPr lang="en-US">
                <a:latin typeface="Cambria" pitchFamily="18" charset="0"/>
              </a:rPr>
              <a:t>                                                care sunt fete ale unor corpuri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609600" y="3352800"/>
            <a:ext cx="5978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mbria" pitchFamily="18" charset="0"/>
              </a:rPr>
              <a:t>Mod de organizare a colectivului de elevi: lucrul in perechi</a:t>
            </a:r>
          </a:p>
        </p:txBody>
      </p:sp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609600" y="3886200"/>
            <a:ext cx="291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mbria" pitchFamily="18" charset="0"/>
              </a:rPr>
              <a:t>Timp de lucru: 10 minute</a:t>
            </a:r>
          </a:p>
        </p:txBody>
      </p:sp>
      <p:sp>
        <p:nvSpPr>
          <p:cNvPr id="26630" name="TextBox 5"/>
          <p:cNvSpPr txBox="1">
            <a:spLocks noChangeArrowheads="1"/>
          </p:cNvSpPr>
          <p:nvPr/>
        </p:nvSpPr>
        <p:spPr bwMode="auto">
          <a:xfrm>
            <a:off x="609600" y="4495800"/>
            <a:ext cx="523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mbria" pitchFamily="18" charset="0"/>
              </a:rPr>
              <a:t>Material didactic:prisme drepte cu baze diferite</a:t>
            </a:r>
          </a:p>
        </p:txBody>
      </p:sp>
      <p:sp>
        <p:nvSpPr>
          <p:cNvPr id="26631" name="TextBox 6"/>
          <p:cNvSpPr txBox="1">
            <a:spLocks noChangeArrowheads="1"/>
          </p:cNvSpPr>
          <p:nvPr/>
        </p:nvSpPr>
        <p:spPr bwMode="auto">
          <a:xfrm>
            <a:off x="609600" y="495300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mbria" pitchFamily="18" charset="0"/>
              </a:rPr>
              <a:t>Sarcina de lucru: -determinati prin masurare sau prin calcul perimetrul cat mai</a:t>
            </a:r>
          </a:p>
          <a:p>
            <a:r>
              <a:rPr lang="en-US">
                <a:latin typeface="Cambria" pitchFamily="18" charset="0"/>
              </a:rPr>
              <a:t>                                  multor fete ale unui corp ales de voi din cele de pe masa de</a:t>
            </a:r>
          </a:p>
          <a:p>
            <a:r>
              <a:rPr lang="en-US">
                <a:latin typeface="Cambria" pitchFamily="18" charset="0"/>
              </a:rPr>
              <a:t>                                  lucru;</a:t>
            </a:r>
          </a:p>
          <a:p>
            <a:r>
              <a:rPr lang="en-US">
                <a:latin typeface="Cambria" pitchFamily="18" charset="0"/>
              </a:rPr>
              <a:t>                                  -explicati si argumentati modul de lucru;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3200400" y="1219200"/>
            <a:ext cx="1765300" cy="3698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FISA DE LUCRU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6854825" cy="3381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600" b="1" dirty="0" err="1">
                <a:latin typeface="+mn-lt"/>
              </a:rPr>
              <a:t>Ce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corpuri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geometrice</a:t>
            </a:r>
            <a:r>
              <a:rPr lang="en-US" sz="1600" b="1" dirty="0">
                <a:latin typeface="+mn-lt"/>
              </a:rPr>
              <a:t> se pot forma </a:t>
            </a:r>
            <a:r>
              <a:rPr lang="en-US" sz="1600" b="1" dirty="0" err="1">
                <a:latin typeface="+mn-lt"/>
              </a:rPr>
              <a:t>prin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asamblarea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fiecarei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figuri</a:t>
            </a:r>
            <a:r>
              <a:rPr lang="en-US" sz="1600" b="1" dirty="0">
                <a:latin typeface="+mn-lt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7800" y="2971800"/>
            <a:ext cx="1066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lowchart: Connector 4"/>
          <p:cNvSpPr/>
          <p:nvPr/>
        </p:nvSpPr>
        <p:spPr>
          <a:xfrm>
            <a:off x="1371600" y="251460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2133600" y="342900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29200" y="3200400"/>
            <a:ext cx="1143000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……………..</a:t>
            </a:r>
          </a:p>
        </p:txBody>
      </p:sp>
      <p:sp>
        <p:nvSpPr>
          <p:cNvPr id="27656" name="TextBox 7"/>
          <p:cNvSpPr txBox="1">
            <a:spLocks noChangeArrowheads="1"/>
          </p:cNvSpPr>
          <p:nvPr/>
        </p:nvSpPr>
        <p:spPr bwMode="auto">
          <a:xfrm>
            <a:off x="762000" y="2971800"/>
            <a:ext cx="385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mbria" pitchFamily="18" charset="0"/>
              </a:rPr>
              <a:t>a)</a:t>
            </a:r>
          </a:p>
        </p:txBody>
      </p:sp>
      <p:sp>
        <p:nvSpPr>
          <p:cNvPr id="27657" name="TextBox 9"/>
          <p:cNvSpPr txBox="1">
            <a:spLocks noChangeArrowheads="1"/>
          </p:cNvSpPr>
          <p:nvPr/>
        </p:nvSpPr>
        <p:spPr bwMode="auto">
          <a:xfrm>
            <a:off x="838200" y="4114800"/>
            <a:ext cx="400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mbria" pitchFamily="18" charset="0"/>
              </a:rPr>
              <a:t>b)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95400" y="4419600"/>
            <a:ext cx="457200" cy="457200"/>
          </a:xfrm>
          <a:prstGeom prst="rect">
            <a:avLst/>
          </a:prstGeom>
          <a:solidFill>
            <a:srgbClr val="8D1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52600" y="4419600"/>
            <a:ext cx="457200" cy="457200"/>
          </a:xfrm>
          <a:prstGeom prst="rect">
            <a:avLst/>
          </a:prstGeom>
          <a:solidFill>
            <a:srgbClr val="8D1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67000" y="4419600"/>
            <a:ext cx="457200" cy="457200"/>
          </a:xfrm>
          <a:prstGeom prst="rect">
            <a:avLst/>
          </a:prstGeom>
          <a:solidFill>
            <a:srgbClr val="8D1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52600" y="3962400"/>
            <a:ext cx="457200" cy="457200"/>
          </a:xfrm>
          <a:prstGeom prst="rect">
            <a:avLst/>
          </a:prstGeom>
          <a:solidFill>
            <a:srgbClr val="8D1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752600" y="4876800"/>
            <a:ext cx="457200" cy="457200"/>
          </a:xfrm>
          <a:prstGeom prst="rect">
            <a:avLst/>
          </a:prstGeom>
          <a:solidFill>
            <a:srgbClr val="8D1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209800" y="4419600"/>
            <a:ext cx="457200" cy="457200"/>
          </a:xfrm>
          <a:prstGeom prst="rect">
            <a:avLst/>
          </a:prstGeom>
          <a:solidFill>
            <a:srgbClr val="8D1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664" name="TextBox 16"/>
          <p:cNvSpPr txBox="1">
            <a:spLocks noChangeArrowheads="1"/>
          </p:cNvSpPr>
          <p:nvPr/>
        </p:nvSpPr>
        <p:spPr bwMode="auto">
          <a:xfrm>
            <a:off x="5105400" y="4724400"/>
            <a:ext cx="1050925" cy="369888"/>
          </a:xfrm>
          <a:prstGeom prst="rect">
            <a:avLst/>
          </a:prstGeom>
          <a:solidFill>
            <a:srgbClr val="B889D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mbria" pitchFamily="18" charset="0"/>
              </a:rPr>
              <a:t>……………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524000" y="1524000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mbria" pitchFamily="18" charset="0"/>
              </a:rPr>
              <a:t>2.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5000" y="1752600"/>
            <a:ext cx="3768725" cy="369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+mn-lt"/>
              </a:rPr>
              <a:t>Priveste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imaginile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completeaza</a:t>
            </a:r>
            <a:r>
              <a:rPr lang="en-US" dirty="0">
                <a:latin typeface="+mn-lt"/>
              </a:rPr>
              <a:t>:</a:t>
            </a:r>
          </a:p>
        </p:txBody>
      </p:sp>
      <p:pic>
        <p:nvPicPr>
          <p:cNvPr id="28676" name="Picture 3" descr="sfrfrci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362200"/>
            <a:ext cx="161925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4" descr="cbfrcl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23622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5" descr="cbfrcn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2362200"/>
            <a:ext cx="164782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2362200"/>
            <a:ext cx="2286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0" name="TextBox 7"/>
          <p:cNvSpPr txBox="1">
            <a:spLocks noChangeArrowheads="1"/>
          </p:cNvSpPr>
          <p:nvPr/>
        </p:nvSpPr>
        <p:spPr bwMode="auto">
          <a:xfrm>
            <a:off x="1143000" y="41148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a.</a:t>
            </a:r>
          </a:p>
        </p:txBody>
      </p:sp>
      <p:sp>
        <p:nvSpPr>
          <p:cNvPr id="28681" name="TextBox 8"/>
          <p:cNvSpPr txBox="1">
            <a:spLocks noChangeArrowheads="1"/>
          </p:cNvSpPr>
          <p:nvPr/>
        </p:nvSpPr>
        <p:spPr bwMode="auto">
          <a:xfrm>
            <a:off x="3352800" y="4114800"/>
            <a:ext cx="37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b.</a:t>
            </a:r>
          </a:p>
        </p:txBody>
      </p:sp>
      <p:sp>
        <p:nvSpPr>
          <p:cNvPr id="28682" name="TextBox 9"/>
          <p:cNvSpPr txBox="1">
            <a:spLocks noChangeArrowheads="1"/>
          </p:cNvSpPr>
          <p:nvPr/>
        </p:nvSpPr>
        <p:spPr bwMode="auto">
          <a:xfrm>
            <a:off x="5257800" y="4114800"/>
            <a:ext cx="346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c.</a:t>
            </a:r>
          </a:p>
        </p:txBody>
      </p:sp>
      <p:sp>
        <p:nvSpPr>
          <p:cNvPr id="28683" name="TextBox 10"/>
          <p:cNvSpPr txBox="1">
            <a:spLocks noChangeArrowheads="1"/>
          </p:cNvSpPr>
          <p:nvPr/>
        </p:nvSpPr>
        <p:spPr bwMode="auto">
          <a:xfrm>
            <a:off x="7162800" y="41148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d.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806575" y="4800600"/>
          <a:ext cx="525938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756"/>
                <a:gridCol w="1051756"/>
                <a:gridCol w="1051756"/>
                <a:gridCol w="1051756"/>
                <a:gridCol w="1051756"/>
              </a:tblGrid>
              <a:tr h="4180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b.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d.</a:t>
                      </a:r>
                      <a:endParaRPr lang="en-US" dirty="0"/>
                    </a:p>
                  </a:txBody>
                  <a:tcPr/>
                </a:tc>
              </a:tr>
              <a:tr h="667259">
                <a:tc>
                  <a:txBody>
                    <a:bodyPr/>
                    <a:lstStyle/>
                    <a:p>
                      <a:r>
                        <a:rPr lang="en-US" dirty="0" smtClean="0"/>
                        <a:t>In</a:t>
                      </a:r>
                      <a:r>
                        <a:rPr lang="en-US" baseline="0" dirty="0" smtClean="0"/>
                        <a:t> interior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……………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…………..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……………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…………..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67259">
                <a:tc>
                  <a:txBody>
                    <a:bodyPr/>
                    <a:lstStyle/>
                    <a:p>
                      <a:r>
                        <a:rPr lang="en-US" dirty="0" smtClean="0"/>
                        <a:t>La exterior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……………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…………..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……………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………….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838200"/>
            <a:ext cx="2362200" cy="3698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PROBLEMA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981200"/>
            <a:ext cx="7924800" cy="9239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+mn-lt"/>
              </a:rPr>
              <a:t>Dintr</a:t>
            </a:r>
            <a:r>
              <a:rPr lang="en-US" b="1" dirty="0">
                <a:latin typeface="+mn-lt"/>
              </a:rPr>
              <a:t>-un </a:t>
            </a:r>
            <a:r>
              <a:rPr lang="en-US" b="1" dirty="0" err="1">
                <a:latin typeface="+mn-lt"/>
              </a:rPr>
              <a:t>dreptunghi</a:t>
            </a:r>
            <a:r>
              <a:rPr lang="en-US" b="1" dirty="0">
                <a:latin typeface="+mn-lt"/>
              </a:rPr>
              <a:t> cu  </a:t>
            </a:r>
            <a:r>
              <a:rPr lang="en-US" b="1" dirty="0" err="1">
                <a:latin typeface="+mn-lt"/>
              </a:rPr>
              <a:t>perimetrul</a:t>
            </a:r>
            <a:r>
              <a:rPr lang="en-US" b="1" dirty="0">
                <a:latin typeface="+mn-lt"/>
              </a:rPr>
              <a:t> de 50 cm se </a:t>
            </a:r>
            <a:r>
              <a:rPr lang="en-US" b="1" dirty="0" err="1">
                <a:latin typeface="+mn-lt"/>
              </a:rPr>
              <a:t>confectioneaza</a:t>
            </a:r>
            <a:r>
              <a:rPr lang="en-US" b="1" dirty="0">
                <a:latin typeface="+mn-lt"/>
              </a:rPr>
              <a:t> un </a:t>
            </a:r>
            <a:r>
              <a:rPr lang="en-US" b="1" dirty="0" err="1">
                <a:latin typeface="+mn-lt"/>
              </a:rPr>
              <a:t>cilidru</a:t>
            </a:r>
            <a:r>
              <a:rPr lang="en-US" b="1" dirty="0">
                <a:latin typeface="+mn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+mn-lt"/>
              </a:rPr>
              <a:t>Stiind</a:t>
            </a:r>
            <a:r>
              <a:rPr lang="en-US" b="1" dirty="0">
                <a:latin typeface="+mn-lt"/>
              </a:rPr>
              <a:t> ca 1/3 din </a:t>
            </a:r>
            <a:r>
              <a:rPr lang="en-US" b="1" dirty="0" err="1">
                <a:latin typeface="+mn-lt"/>
              </a:rPr>
              <a:t>lungime</a:t>
            </a:r>
            <a:r>
              <a:rPr lang="en-US" b="1" dirty="0">
                <a:latin typeface="+mn-lt"/>
              </a:rPr>
              <a:t>=1/2din </a:t>
            </a:r>
            <a:r>
              <a:rPr lang="en-US" b="1" dirty="0" err="1">
                <a:latin typeface="+mn-lt"/>
              </a:rPr>
              <a:t>latime</a:t>
            </a:r>
            <a:r>
              <a:rPr lang="en-US" b="1" dirty="0">
                <a:latin typeface="+mn-lt"/>
              </a:rPr>
              <a:t> , </a:t>
            </a:r>
            <a:r>
              <a:rPr lang="en-US" b="1" dirty="0" err="1">
                <a:latin typeface="+mn-lt"/>
              </a:rPr>
              <a:t>aflati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ce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lungime</a:t>
            </a:r>
            <a:r>
              <a:rPr lang="en-US" b="1" dirty="0">
                <a:latin typeface="+mn-lt"/>
              </a:rPr>
              <a:t> are </a:t>
            </a:r>
            <a:r>
              <a:rPr lang="en-US" b="1" dirty="0" err="1">
                <a:latin typeface="+mn-lt"/>
              </a:rPr>
              <a:t>cercul</a:t>
            </a:r>
            <a:r>
              <a:rPr lang="en-US" b="1" dirty="0">
                <a:latin typeface="+mn-lt"/>
              </a:rPr>
              <a:t> de </a:t>
            </a:r>
            <a:r>
              <a:rPr lang="en-US" b="1" dirty="0" err="1">
                <a:latin typeface="+mn-lt"/>
              </a:rPr>
              <a:t>baza</a:t>
            </a:r>
            <a:r>
              <a:rPr lang="en-US" b="1" dirty="0">
                <a:latin typeface="+mn-lt"/>
              </a:rPr>
              <a:t> al </a:t>
            </a:r>
            <a:r>
              <a:rPr lang="en-US" b="1" dirty="0" err="1">
                <a:latin typeface="+mn-lt"/>
              </a:rPr>
              <a:t>cilindrului</a:t>
            </a:r>
            <a:r>
              <a:rPr lang="en-US" b="1" dirty="0">
                <a:latin typeface="+mn-lt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905000" y="3657600"/>
            <a:ext cx="1447800" cy="1588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276600" y="3657600"/>
            <a:ext cx="14478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24400" y="3657600"/>
            <a:ext cx="1295400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1296988" y="4267200"/>
            <a:ext cx="121761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1335088" y="5448300"/>
            <a:ext cx="1141412" cy="1588"/>
          </a:xfrm>
          <a:prstGeom prst="line">
            <a:avLst/>
          </a:prstGeom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905000" y="6019800"/>
            <a:ext cx="144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352800" y="6019800"/>
            <a:ext cx="1295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648200" y="6019800"/>
            <a:ext cx="13716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5448301" y="4229100"/>
            <a:ext cx="1143000" cy="3175"/>
          </a:xfrm>
          <a:prstGeom prst="line">
            <a:avLst/>
          </a:prstGeom>
          <a:ln w="95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>
            <a:off x="5411788" y="5410200"/>
            <a:ext cx="12176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33600" y="3200400"/>
            <a:ext cx="609600" cy="3698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1/3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143000" y="4191000"/>
            <a:ext cx="609600" cy="3698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1/2</a:t>
            </a:r>
          </a:p>
        </p:txBody>
      </p:sp>
      <p:sp>
        <p:nvSpPr>
          <p:cNvPr id="29712" name="TextBox 83"/>
          <p:cNvSpPr txBox="1">
            <a:spLocks noChangeArrowheads="1"/>
          </p:cNvSpPr>
          <p:nvPr/>
        </p:nvSpPr>
        <p:spPr bwMode="auto">
          <a:xfrm>
            <a:off x="1295400" y="3429000"/>
            <a:ext cx="3349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mbria" pitchFamily="18" charset="0"/>
              </a:rPr>
              <a:t>A</a:t>
            </a:r>
          </a:p>
        </p:txBody>
      </p:sp>
      <p:sp>
        <p:nvSpPr>
          <p:cNvPr id="29713" name="TextBox 84"/>
          <p:cNvSpPr txBox="1">
            <a:spLocks noChangeArrowheads="1"/>
          </p:cNvSpPr>
          <p:nvPr/>
        </p:nvSpPr>
        <p:spPr bwMode="auto">
          <a:xfrm>
            <a:off x="6096000" y="3429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B</a:t>
            </a:r>
          </a:p>
        </p:txBody>
      </p:sp>
      <p:sp>
        <p:nvSpPr>
          <p:cNvPr id="29714" name="TextBox 85"/>
          <p:cNvSpPr txBox="1">
            <a:spLocks noChangeArrowheads="1"/>
          </p:cNvSpPr>
          <p:nvPr/>
        </p:nvSpPr>
        <p:spPr bwMode="auto">
          <a:xfrm>
            <a:off x="6096000" y="58674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C</a:t>
            </a:r>
          </a:p>
        </p:txBody>
      </p:sp>
      <p:sp>
        <p:nvSpPr>
          <p:cNvPr id="29715" name="TextBox 86"/>
          <p:cNvSpPr txBox="1">
            <a:spLocks noChangeArrowheads="1"/>
          </p:cNvSpPr>
          <p:nvPr/>
        </p:nvSpPr>
        <p:spPr bwMode="auto">
          <a:xfrm>
            <a:off x="1371600" y="5867400"/>
            <a:ext cx="346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mbria" pitchFamily="18" charset="0"/>
              </a:rPr>
              <a:t>D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752600" y="40386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362200" y="35052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733800" y="35052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105400" y="35052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867400" y="42672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867400" y="53340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953000" y="5867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581400" y="5867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362200" y="5867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676400" y="52578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34200" y="4114800"/>
            <a:ext cx="1038225" cy="3698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50:10=5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00800" y="4876800"/>
            <a:ext cx="1762125" cy="369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1/3L=1/2l=5cm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553200" y="5715000"/>
            <a:ext cx="1177925" cy="64611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L=3x5cm</a:t>
            </a:r>
          </a:p>
          <a:p>
            <a:r>
              <a:rPr lang="en-US" b="1"/>
              <a:t>L=15cm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924800" y="5715000"/>
            <a:ext cx="1101725" cy="64611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l=2x5cm</a:t>
            </a:r>
          </a:p>
          <a:p>
            <a:r>
              <a:rPr lang="en-US" b="1"/>
              <a:t>l=10cm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3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3000" fill="hold"/>
                                        <p:tgtEl>
                                          <p:spTgt spid="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3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7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3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3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3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6" dur="3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7" dur="3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3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3" dur="3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4" dur="3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3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0" dur="3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1" dur="3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3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5" dur="8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6" dur="8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8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3" grpId="0" animBg="1"/>
      <p:bldP spid="21" grpId="0"/>
      <p:bldP spid="23" grpId="0"/>
      <p:bldP spid="24" grpId="0"/>
      <p:bldP spid="25" grpId="0"/>
      <p:bldP spid="26" grpId="0"/>
      <p:bldP spid="28" grpId="0"/>
      <p:bldP spid="29" grpId="0"/>
      <p:bldP spid="31" grpId="0"/>
      <p:bldP spid="32" grpId="0"/>
      <p:bldP spid="33" grpId="0"/>
      <p:bldP spid="38" grpId="0" animBg="1"/>
      <p:bldP spid="40" grpId="0" animBg="1"/>
      <p:bldP spid="4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2209800"/>
            <a:ext cx="2971800" cy="1371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Flowchart: Magnetic Disk 2"/>
          <p:cNvSpPr/>
          <p:nvPr/>
        </p:nvSpPr>
        <p:spPr>
          <a:xfrm rot="12468606">
            <a:off x="5732463" y="2225675"/>
            <a:ext cx="1027112" cy="161925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35814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35814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581400"/>
            <a:ext cx="2971800" cy="158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90600" y="3581400"/>
            <a:ext cx="2971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5867400" y="2971800"/>
            <a:ext cx="304800" cy="1066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 rot="12874572">
            <a:off x="5518150" y="3057525"/>
            <a:ext cx="1035050" cy="754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62000" y="4800600"/>
            <a:ext cx="8001000" cy="3698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Lungimea</a:t>
            </a:r>
            <a:r>
              <a:rPr lang="en-US" b="1" dirty="0"/>
              <a:t> </a:t>
            </a:r>
            <a:r>
              <a:rPr lang="en-US" b="1" dirty="0" err="1"/>
              <a:t>dreptunghiului</a:t>
            </a:r>
            <a:r>
              <a:rPr lang="en-US" b="1" dirty="0"/>
              <a:t> ABCD = </a:t>
            </a:r>
            <a:r>
              <a:rPr lang="en-US" b="1" dirty="0" err="1"/>
              <a:t>Lungimea</a:t>
            </a:r>
            <a:r>
              <a:rPr lang="en-US" b="1" dirty="0"/>
              <a:t> </a:t>
            </a:r>
            <a:r>
              <a:rPr lang="en-US" b="1" dirty="0" err="1"/>
              <a:t>cercului</a:t>
            </a:r>
            <a:r>
              <a:rPr lang="en-US" b="1" dirty="0"/>
              <a:t> ( </a:t>
            </a:r>
            <a:r>
              <a:rPr lang="en-US" b="1" dirty="0" err="1"/>
              <a:t>baza</a:t>
            </a:r>
            <a:r>
              <a:rPr lang="en-US" b="1" dirty="0"/>
              <a:t> </a:t>
            </a:r>
            <a:r>
              <a:rPr lang="en-US" b="1" dirty="0" err="1"/>
              <a:t>cilindrului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xit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9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7" grpId="1" animBg="1"/>
      <p:bldP spid="17" grpId="2" animBg="1"/>
      <p:bldP spid="17" grpId="3" animBg="1"/>
      <p:bldP spid="17" grpId="4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6019800" cy="685800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4000" smtClean="0">
                <a:solidFill>
                  <a:srgbClr val="002060"/>
                </a:solidFill>
              </a:rPr>
              <a:t> I.Etapa de familiarizare</a:t>
            </a:r>
            <a:endParaRPr sz="4000">
              <a:solidFill>
                <a:srgbClr val="002060"/>
              </a:solidFill>
            </a:endParaRPr>
          </a:p>
        </p:txBody>
      </p:sp>
      <p:sp>
        <p:nvSpPr>
          <p:cNvPr id="5123" name="Text Placeholder 11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2857500"/>
          </a:xfrm>
        </p:spPr>
        <p:txBody>
          <a:bodyPr/>
          <a:lstStyle/>
          <a:p>
            <a:pPr eaLnBrk="1" hangingPunct="1"/>
            <a:r>
              <a:rPr lang="en-US" smtClean="0"/>
              <a:t>1.</a:t>
            </a:r>
            <a:r>
              <a:rPr lang="en-US" i="1" smtClean="0"/>
              <a:t>Observati </a:t>
            </a:r>
            <a:r>
              <a:rPr lang="en-US" smtClean="0"/>
              <a:t>cu atentie corpuri din jurul vostru si corpurile geometrice primite;</a:t>
            </a:r>
          </a:p>
          <a:p>
            <a:pPr eaLnBrk="1" hangingPunct="1"/>
            <a:r>
              <a:rPr lang="en-US" smtClean="0"/>
              <a:t>2.</a:t>
            </a:r>
            <a:r>
              <a:rPr lang="en-US" i="1" smtClean="0"/>
              <a:t>Identificati</a:t>
            </a:r>
            <a:r>
              <a:rPr lang="en-US" smtClean="0"/>
              <a:t> figuri geometrice ce reprezinta fete  ale corpurilor geometrice primite;</a:t>
            </a:r>
          </a:p>
          <a:p>
            <a:pPr eaLnBrk="1" hangingPunct="1"/>
            <a:r>
              <a:rPr lang="en-US" smtClean="0"/>
              <a:t>3.</a:t>
            </a:r>
            <a:r>
              <a:rPr lang="en-US" i="1" smtClean="0"/>
              <a:t>Asociati </a:t>
            </a:r>
            <a:r>
              <a:rPr lang="en-US" smtClean="0"/>
              <a:t>cate un obiect din mediul inconjurator unui corp geometric primit;</a:t>
            </a:r>
          </a:p>
          <a:p>
            <a:pPr eaLnBrk="1" hangingPunct="1"/>
            <a:r>
              <a:rPr lang="en-US" smtClean="0"/>
              <a:t>4.</a:t>
            </a:r>
            <a:r>
              <a:rPr lang="en-US" i="1" smtClean="0"/>
              <a:t>Argumentati </a:t>
            </a:r>
            <a:r>
              <a:rPr lang="en-US" smtClean="0"/>
              <a:t>alegerea facuta.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4600" y="2286000"/>
            <a:ext cx="4343400" cy="4619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1.Activitate de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invatare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 idx="4294967295"/>
          </p:nvPr>
        </p:nvSpPr>
        <p:spPr>
          <a:xfrm>
            <a:off x="0" y="1371600"/>
            <a:ext cx="7851775" cy="1828800"/>
          </a:xfrm>
        </p:spPr>
        <p:txBody>
          <a:bodyPr/>
          <a:lstStyle/>
          <a:p>
            <a:pPr eaLnBrk="1" hangingPunct="1"/>
            <a:r>
              <a:rPr lang="en-US" smtClean="0"/>
              <a:t>     </a:t>
            </a:r>
          </a:p>
        </p:txBody>
      </p:sp>
      <p:pic>
        <p:nvPicPr>
          <p:cNvPr id="6" name="Picture 5" descr="poza pirami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19201"/>
            <a:ext cx="3429000" cy="34289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7" name="Picture 6" descr="Pyraminds0412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1219200"/>
            <a:ext cx="3505200" cy="3429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Rectangle 4"/>
          <p:cNvSpPr/>
          <p:nvPr/>
        </p:nvSpPr>
        <p:spPr>
          <a:xfrm>
            <a:off x="990600" y="5029200"/>
            <a:ext cx="6858000" cy="9239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Situat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pe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malul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marelui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fluviu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Nil,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langa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Cairo,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ansamblul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celor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trei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piramide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egiptene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de la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Giseh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este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singura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dintre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cele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sapte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minuni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ale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lumii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antice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care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mai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exista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in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zilele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noastre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cutie_patrata_de_cadouri_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778000"/>
            <a:ext cx="2160588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2" descr="cub lumana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144588"/>
            <a:ext cx="2209800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3" descr="Zaruri_3_design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4763" y="3505200"/>
            <a:ext cx="15144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Diagram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uf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2895600"/>
            <a:ext cx="1428750" cy="1066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 descr="Caramida-plina_d340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914400"/>
            <a:ext cx="1905000" cy="1752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frigi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4038600"/>
            <a:ext cx="1981200" cy="2590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7" name="Picture 4" descr="lada frig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4572000"/>
            <a:ext cx="2286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5" descr="DULAP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762000"/>
            <a:ext cx="1676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tc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1" y="1524000"/>
            <a:ext cx="2590800" cy="3276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3" name="Picture 2" descr="WTC_finished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758952"/>
            <a:ext cx="4800600" cy="45750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1752600" y="5334000"/>
            <a:ext cx="4419600" cy="923925"/>
          </a:xfrm>
          <a:prstGeom prst="rect">
            <a:avLst/>
          </a:prstGeom>
          <a:solidFill>
            <a:srgbClr val="B889DB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New York - </a:t>
            </a:r>
            <a:r>
              <a:rPr lang="en-US" b="1" dirty="0" err="1"/>
              <a:t>turnurile</a:t>
            </a:r>
            <a:r>
              <a:rPr lang="en-US" b="1" dirty="0"/>
              <a:t> </a:t>
            </a:r>
            <a:r>
              <a:rPr lang="en-US" b="1" dirty="0" err="1"/>
              <a:t>gemene</a:t>
            </a:r>
            <a:r>
              <a:rPr lang="en-US" b="1" dirty="0"/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4" action="ppaction://hlinkfile" tooltip="World Trade Center"/>
              </a:rPr>
              <a:t>World</a:t>
            </a:r>
            <a:r>
              <a:rPr lang="en-US" b="1" dirty="0">
                <a:hlinkClick r:id="rId4" action="ppaction://hlinkfile" tooltip="World Trade Center"/>
              </a:rPr>
              <a:t> Trade Center</a:t>
            </a:r>
            <a:r>
              <a:rPr lang="en-US" b="1" dirty="0"/>
              <a:t>, </a:t>
            </a:r>
            <a:r>
              <a:rPr lang="en-US" b="1" dirty="0" err="1"/>
              <a:t>distruse</a:t>
            </a:r>
            <a:r>
              <a:rPr lang="en-US" b="1" dirty="0"/>
              <a:t>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>
                <a:hlinkClick r:id="rId5" action="ppaction://hlinkfile" tooltip="Atentatele din 11 septembrie 2001"/>
              </a:rPr>
              <a:t>atentatele</a:t>
            </a:r>
            <a:r>
              <a:rPr lang="en-US" b="1" dirty="0">
                <a:hlinkClick r:id="rId5" action="ppaction://hlinkfile" tooltip="Atentatele din 11 septembrie 2001"/>
              </a:rPr>
              <a:t> din 11 </a:t>
            </a:r>
            <a:r>
              <a:rPr lang="en-US" b="1" dirty="0" err="1">
                <a:hlinkClick r:id="rId5" action="ppaction://hlinkfile" tooltip="Atentatele din 11 septembrie 2001"/>
              </a:rPr>
              <a:t>septembrie</a:t>
            </a:r>
            <a:r>
              <a:rPr lang="en-US" b="1" dirty="0">
                <a:hlinkClick r:id="rId5" action="ppaction://hlinkfile" tooltip="Atentatele din 11 septembrie 2001"/>
              </a:rPr>
              <a:t> 2001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419600"/>
            <a:ext cx="1802130" cy="189697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3" name="Picture 2" descr="baloane sferi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762001"/>
            <a:ext cx="1600199" cy="1600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4" name="Picture 3" descr="min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2895600"/>
            <a:ext cx="2971800" cy="2895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4" descr="ma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81000"/>
            <a:ext cx="2743200" cy="2743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0" y="228600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8200" y="1524000"/>
            <a:ext cx="16764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143000" y="2667000"/>
            <a:ext cx="1060450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lowchart: Summing Junction 5"/>
          <p:cNvSpPr/>
          <p:nvPr/>
        </p:nvSpPr>
        <p:spPr>
          <a:xfrm>
            <a:off x="1066800" y="4114800"/>
            <a:ext cx="1447800" cy="1450975"/>
          </a:xfrm>
          <a:prstGeom prst="flowChartSummingJunct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6172200" y="4191000"/>
            <a:ext cx="1216025" cy="1216025"/>
          </a:xfrm>
          <a:prstGeom prst="cub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ube 7"/>
          <p:cNvSpPr/>
          <p:nvPr/>
        </p:nvSpPr>
        <p:spPr>
          <a:xfrm>
            <a:off x="5562600" y="2590800"/>
            <a:ext cx="2438400" cy="914400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9" descr="fig geom.gif"/>
          <p:cNvPicPr>
            <a:picLocks noChangeAspect="1"/>
          </p:cNvPicPr>
          <p:nvPr/>
        </p:nvPicPr>
        <p:blipFill>
          <a:blip r:embed="rId2"/>
          <a:srcRect l="11000" t="47333" r="78000" b="39334"/>
          <a:stretch>
            <a:fillRect/>
          </a:stretch>
        </p:blipFill>
        <p:spPr>
          <a:xfrm>
            <a:off x="6172200" y="1524000"/>
            <a:ext cx="838200" cy="762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1219200" y="6096000"/>
            <a:ext cx="6991350" cy="369888"/>
          </a:xfrm>
          <a:prstGeom prst="rect">
            <a:avLst/>
          </a:prstGeom>
          <a:noFill/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  <a:latin typeface="+mn-lt"/>
              </a:rPr>
              <a:t>FORME PLANE –FETE ALE CORPURILOR GEOMETRICE</a:t>
            </a: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 rot="539683">
            <a:off x="5916613" y="57150"/>
            <a:ext cx="941387" cy="1006475"/>
          </a:xfrm>
          <a:prstGeom prst="triangle">
            <a:avLst>
              <a:gd name="adj" fmla="val 71778"/>
            </a:avLst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 rot="-1112450">
            <a:off x="6578600" y="4763"/>
            <a:ext cx="892175" cy="1004887"/>
          </a:xfrm>
          <a:prstGeom prst="triangle">
            <a:avLst>
              <a:gd name="adj" fmla="val 26731"/>
            </a:avLst>
          </a:prstGeom>
          <a:gradFill rotWithShape="0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</p:spTree>
  </p:cSld>
  <p:clrMapOvr>
    <a:masterClrMapping/>
  </p:clrMapOvr>
  <p:transition spd="med" advClick="0" advTm="5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26" grpId="0" animBg="1"/>
      <p:bldP spid="102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1795</TotalTime>
  <Words>662</Words>
  <Application>Microsoft Office PowerPoint</Application>
  <PresentationFormat>On-screen Show (4:3)</PresentationFormat>
  <Paragraphs>151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</vt:lpstr>
      <vt:lpstr>Wingdings 2</vt:lpstr>
      <vt:lpstr>Times New Roman</vt:lpstr>
      <vt:lpstr>Flow</vt:lpstr>
      <vt:lpstr>Slide 1</vt:lpstr>
      <vt:lpstr>Slide 2</vt:lpstr>
      <vt:lpstr> I.Etapa de familiarizare</vt:lpstr>
      <vt:lpstr>    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CUBUL</vt:lpstr>
      <vt:lpstr>PIRAMIDA</vt:lpstr>
      <vt:lpstr>Slide 16</vt:lpstr>
      <vt:lpstr>Slide 17</vt:lpstr>
      <vt:lpstr>Slide 18</vt:lpstr>
      <vt:lpstr>FISA DE LUCRU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Opescu Anca</dc:creator>
  <cp:lastModifiedBy>Oprescu Anca</cp:lastModifiedBy>
  <cp:revision>170</cp:revision>
  <dcterms:created xsi:type="dcterms:W3CDTF">2008-04-15T14:15:35Z</dcterms:created>
  <dcterms:modified xsi:type="dcterms:W3CDTF">2008-04-24T20:10:04Z</dcterms:modified>
</cp:coreProperties>
</file>