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70" r:id="rId14"/>
    <p:sldId id="266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889DB"/>
    <a:srgbClr val="FFCCFF"/>
    <a:srgbClr val="F0E6F6"/>
    <a:srgbClr val="6600CC"/>
    <a:srgbClr val="8D11C5"/>
    <a:srgbClr val="333399"/>
    <a:srgbClr val="FF99FF"/>
    <a:srgbClr val="FF33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934FFA-0A6C-487E-9618-D990788AD578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en-US"/>
        </a:p>
      </dgm:t>
    </dgm:pt>
    <dgm:pt modelId="{2717C509-03ED-4DC2-AA02-085C00F22CC1}" type="pres">
      <dgm:prSet presAssocID="{56934FFA-0A6C-487E-9618-D990788AD57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096F9918-056D-4E64-AC38-10D01008A5C6}" type="presOf" srcId="{56934FFA-0A6C-487E-9618-D990788AD578}" destId="{2717C509-03ED-4DC2-AA02-085C00F22CC1}" srcOrd="0" destOrd="0" presId="urn:microsoft.com/office/officeart/2005/8/layout/default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26DA036-633D-43E4-9261-0331BE9E42EC}" type="datetimeFigureOut">
              <a:rPr lang="en-US"/>
              <a:pPr>
                <a:defRPr/>
              </a:pPr>
              <a:t>4/24/2008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C71B74E-38A4-4FAD-8F38-6C9DA16564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857A979-8FD3-43A5-8DE2-9D92E5D7FBF2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087E0D8-6CB8-45B8-8072-DEEFA1F0EA8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659726E-7512-4558-8362-EBE167F8891F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0843C5-AEDA-46AD-A895-E918E36884E7}" type="datetimeFigureOut">
              <a:rPr lang="en-US"/>
              <a:pPr>
                <a:defRPr/>
              </a:pPr>
              <a:t>4/24/2008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8FFB66-8862-46AD-AE12-38765C213F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5000">
    <p:split dir="in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902E4-DF9A-482E-8E1D-7BC9BED40BBA}" type="datetimeFigureOut">
              <a:rPr lang="en-US"/>
              <a:pPr>
                <a:defRPr/>
              </a:pPr>
              <a:t>4/24/2008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7D0C0A-A15E-4146-B7E4-28254A9FF2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5000">
    <p:split dir="in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70F549-073B-4FE9-986D-728F6289F300}" type="datetimeFigureOut">
              <a:rPr lang="en-US"/>
              <a:pPr>
                <a:defRPr/>
              </a:pPr>
              <a:t>4/24/2008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5CF253-2ECE-4546-8A9C-DF499F0315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5000">
    <p:split dir="in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F67FF-7F68-458B-9852-829128F2DFF7}" type="datetimeFigureOut">
              <a:rPr lang="en-US"/>
              <a:pPr>
                <a:defRPr/>
              </a:pPr>
              <a:t>4/24/2008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213983-C56C-4F04-BCF9-7C4D592EF9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5000">
    <p:split dir="in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DDC0F-F7A9-4993-87A5-D3BC32BC1344}" type="datetimeFigureOut">
              <a:rPr lang="en-US"/>
              <a:pPr>
                <a:defRPr/>
              </a:pPr>
              <a:t>4/24/2008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34DFAE-C888-4392-B63E-26348EDB44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5000">
    <p:split dir="in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FA3523-1051-4423-9F4F-6E8C40FADA8D}" type="datetimeFigureOut">
              <a:rPr lang="en-US"/>
              <a:pPr>
                <a:defRPr/>
              </a:pPr>
              <a:t>4/24/2008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874842-46D5-427B-963F-E926D8BEAC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5000">
    <p:split dir="in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E41F28-7485-41A3-A51C-D0F9ADC0ADEA}" type="datetimeFigureOut">
              <a:rPr lang="en-US"/>
              <a:pPr>
                <a:defRPr/>
              </a:pPr>
              <a:t>4/24/2008</a:t>
            </a:fld>
            <a:endParaRPr lang="en-US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4B5C4-C0E8-49DC-A124-ABCF74ACD1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5000">
    <p:split dir="in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C288E3-AB48-4AB8-83EC-C7EBB4245A25}" type="datetimeFigureOut">
              <a:rPr lang="en-US"/>
              <a:pPr>
                <a:defRPr/>
              </a:pPr>
              <a:t>4/24/2008</a:t>
            </a:fld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3A0EC3-8F92-46BB-AE78-0BE33490BE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5000">
    <p:split dir="in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F187BB-106F-4184-9E48-70D9DA371C07}" type="datetimeFigureOut">
              <a:rPr lang="en-US"/>
              <a:pPr>
                <a:defRPr/>
              </a:pPr>
              <a:t>4/24/2008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81B0FE-0A9C-49C4-B2C3-CAD614AF2C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5000">
    <p:split dir="in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1B58E8-1360-4B05-BE8D-ECBF7914DD30}" type="datetimeFigureOut">
              <a:rPr lang="en-US"/>
              <a:pPr>
                <a:defRPr/>
              </a:pPr>
              <a:t>4/24/2008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B25F6F-4CFF-4961-B6A9-3A219C6E6A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5000">
    <p:split dir="in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B34DE1-CF0B-489C-BA3C-C354518B0D37}" type="datetimeFigureOut">
              <a:rPr lang="en-US"/>
              <a:pPr>
                <a:defRPr/>
              </a:pPr>
              <a:t>4/24/2008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49008E-F965-42CD-A43B-562BE77482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 advClick="0" advTm="5000">
    <p:split dir="in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9F6CDF5-8C02-4FEA-B5C7-CADCEC623FAD}" type="datetimeFigureOut">
              <a:rPr lang="en-US"/>
              <a:pPr>
                <a:defRPr/>
              </a:pPr>
              <a:t>4/24/2008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446FD17-9258-4FCB-80E6-2547D1307F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5" r:id="rId9"/>
    <p:sldLayoutId id="2147483813" r:id="rId10"/>
    <p:sldLayoutId id="2147483814" r:id="rId11"/>
  </p:sldLayoutIdLst>
  <p:transition spd="med" advClick="0" advTm="5000">
    <p:split dir="in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7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ro.wikipedia.org/wiki/Atentatele_din_11_septembrie_2001" TargetMode="External"/><Relationship Id="rId4" Type="http://schemas.openxmlformats.org/officeDocument/2006/relationships/hyperlink" Target="http://ro.wikipedia.org/wiki/World_Trade_Center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14"/>
          <p:cNvSpPr txBox="1">
            <a:spLocks noChangeArrowheads="1"/>
          </p:cNvSpPr>
          <p:nvPr/>
        </p:nvSpPr>
        <p:spPr bwMode="auto">
          <a:xfrm>
            <a:off x="2057400" y="0"/>
            <a:ext cx="4191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sz="3600" b="1">
              <a:solidFill>
                <a:srgbClr val="6600CC"/>
              </a:solidFill>
              <a:latin typeface="Cambria" pitchFamily="18" charset="0"/>
            </a:endParaRPr>
          </a:p>
          <a:p>
            <a:pPr algn="ctr"/>
            <a:endParaRPr lang="en-US" sz="3600" b="1">
              <a:solidFill>
                <a:srgbClr val="6600CC"/>
              </a:solidFill>
              <a:latin typeface="Cambria" pitchFamily="18" charset="0"/>
            </a:endParaRPr>
          </a:p>
        </p:txBody>
      </p:sp>
      <p:pic>
        <p:nvPicPr>
          <p:cNvPr id="6" name="Picture 5" descr="coperta manual.jpg"/>
          <p:cNvPicPr>
            <a:picLocks noChangeAspect="1"/>
          </p:cNvPicPr>
          <p:nvPr/>
        </p:nvPicPr>
        <p:blipFill>
          <a:blip r:embed="rId2"/>
          <a:srcRect t="2326" b="15116"/>
          <a:stretch>
            <a:fillRect/>
          </a:stretch>
        </p:blipFill>
        <p:spPr>
          <a:xfrm>
            <a:off x="1295400" y="1600200"/>
            <a:ext cx="6172200" cy="44111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2438400" y="762000"/>
            <a:ext cx="5159375" cy="5238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GEOMETRIE  -  CLASA a IV a</a:t>
            </a:r>
          </a:p>
        </p:txBody>
      </p:sp>
      <p:sp>
        <p:nvSpPr>
          <p:cNvPr id="13" name="TextBox 12"/>
          <p:cNvSpPr txBox="1"/>
          <p:nvPr/>
        </p:nvSpPr>
        <p:spPr>
          <a:xfrm rot="642300">
            <a:off x="2203450" y="5238750"/>
            <a:ext cx="4618038" cy="52228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atin typeface="+mn-lt"/>
              </a:rPr>
              <a:t>CORPURI  GEOMETRICE</a:t>
            </a:r>
          </a:p>
        </p:txBody>
      </p:sp>
    </p:spTree>
  </p:cSld>
  <p:clrMapOvr>
    <a:masterClrMapping/>
  </p:clrMapOvr>
  <p:transition spd="med" advClick="0" advTm="5000">
    <p:split dir="in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057400" y="1447800"/>
            <a:ext cx="4572000" cy="46196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+mn-lt"/>
              </a:rPr>
              <a:t>2.ACTIVITATE  DE INVATARE: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3000" y="1905000"/>
            <a:ext cx="6705600" cy="4000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solidFill>
                  <a:srgbClr val="7030A0"/>
                </a:solidFill>
                <a:latin typeface="+mn-lt"/>
              </a:rPr>
              <a:t>Sortarea</a:t>
            </a:r>
            <a:r>
              <a:rPr lang="en-US" sz="2000" b="1" dirty="0">
                <a:solidFill>
                  <a:srgbClr val="7030A0"/>
                </a:solidFill>
                <a:latin typeface="+mn-lt"/>
              </a:rPr>
              <a:t> </a:t>
            </a:r>
            <a:r>
              <a:rPr lang="en-US" sz="2000" b="1" dirty="0" err="1">
                <a:solidFill>
                  <a:srgbClr val="7030A0"/>
                </a:solidFill>
                <a:latin typeface="+mn-lt"/>
              </a:rPr>
              <a:t>unor</a:t>
            </a:r>
            <a:r>
              <a:rPr lang="en-US" sz="2000" b="1" dirty="0">
                <a:solidFill>
                  <a:srgbClr val="7030A0"/>
                </a:solidFill>
                <a:latin typeface="+mn-lt"/>
              </a:rPr>
              <a:t> </a:t>
            </a:r>
            <a:r>
              <a:rPr lang="en-US" sz="2000" b="1" dirty="0" err="1">
                <a:solidFill>
                  <a:srgbClr val="7030A0"/>
                </a:solidFill>
                <a:latin typeface="+mn-lt"/>
              </a:rPr>
              <a:t>obiecte</a:t>
            </a:r>
            <a:r>
              <a:rPr lang="en-US" sz="2000" b="1" dirty="0">
                <a:solidFill>
                  <a:srgbClr val="7030A0"/>
                </a:solidFill>
                <a:latin typeface="+mn-lt"/>
              </a:rPr>
              <a:t> </a:t>
            </a:r>
            <a:r>
              <a:rPr lang="en-US" sz="2000" b="1" dirty="0" err="1">
                <a:solidFill>
                  <a:srgbClr val="7030A0"/>
                </a:solidFill>
                <a:latin typeface="+mn-lt"/>
              </a:rPr>
              <a:t>dupa</a:t>
            </a:r>
            <a:r>
              <a:rPr lang="en-US" sz="2000" b="1" dirty="0">
                <a:solidFill>
                  <a:srgbClr val="7030A0"/>
                </a:solidFill>
                <a:latin typeface="+mn-lt"/>
              </a:rPr>
              <a:t> forma </a:t>
            </a:r>
            <a:r>
              <a:rPr lang="en-US" sz="2000" b="1" dirty="0" err="1">
                <a:solidFill>
                  <a:srgbClr val="7030A0"/>
                </a:solidFill>
                <a:latin typeface="+mn-lt"/>
              </a:rPr>
              <a:t>lor</a:t>
            </a:r>
            <a:endParaRPr lang="en-US" sz="2000" b="1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12292" name="TextBox 7"/>
          <p:cNvSpPr txBox="1">
            <a:spLocks noChangeArrowheads="1"/>
          </p:cNvSpPr>
          <p:nvPr/>
        </p:nvSpPr>
        <p:spPr bwMode="auto">
          <a:xfrm>
            <a:off x="838200" y="3200400"/>
            <a:ext cx="5775325" cy="369888"/>
          </a:xfrm>
          <a:prstGeom prst="rect">
            <a:avLst/>
          </a:prstGeom>
          <a:solidFill>
            <a:srgbClr val="B889DB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Cambria" pitchFamily="18" charset="0"/>
              </a:rPr>
              <a:t>Mod de organizare a colectivului</a:t>
            </a:r>
            <a:r>
              <a:rPr lang="en-US">
                <a:latin typeface="Cambria" pitchFamily="18" charset="0"/>
              </a:rPr>
              <a:t>: activitate in perechi</a:t>
            </a:r>
          </a:p>
        </p:txBody>
      </p:sp>
      <p:sp>
        <p:nvSpPr>
          <p:cNvPr id="12293" name="TextBox 9"/>
          <p:cNvSpPr txBox="1">
            <a:spLocks noChangeArrowheads="1"/>
          </p:cNvSpPr>
          <p:nvPr/>
        </p:nvSpPr>
        <p:spPr bwMode="auto">
          <a:xfrm>
            <a:off x="4176713" y="3919538"/>
            <a:ext cx="3848100" cy="369887"/>
          </a:xfrm>
          <a:prstGeom prst="rect">
            <a:avLst/>
          </a:prstGeom>
          <a:solidFill>
            <a:srgbClr val="9999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latin typeface="Cambria" pitchFamily="18" charset="0"/>
              </a:rPr>
              <a:t>Timp de lucru</a:t>
            </a:r>
            <a:r>
              <a:rPr lang="en-US">
                <a:latin typeface="Cambria" pitchFamily="18" charset="0"/>
              </a:rPr>
              <a:t>: 5 minute</a:t>
            </a:r>
          </a:p>
        </p:txBody>
      </p:sp>
      <p:sp>
        <p:nvSpPr>
          <p:cNvPr id="12294" name="TextBox 10"/>
          <p:cNvSpPr txBox="1">
            <a:spLocks noChangeArrowheads="1"/>
          </p:cNvSpPr>
          <p:nvPr/>
        </p:nvSpPr>
        <p:spPr bwMode="auto">
          <a:xfrm>
            <a:off x="1001713" y="4492625"/>
            <a:ext cx="4833937" cy="369888"/>
          </a:xfrm>
          <a:prstGeom prst="rect">
            <a:avLst/>
          </a:prstGeom>
          <a:solidFill>
            <a:srgbClr val="9999FF"/>
          </a:solidFill>
          <a:ln w="9525">
            <a:solidFill>
              <a:srgbClr val="FF99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latin typeface="Cambria" pitchFamily="18" charset="0"/>
              </a:rPr>
              <a:t>Material didactic</a:t>
            </a:r>
            <a:r>
              <a:rPr lang="en-US">
                <a:latin typeface="Cambria" pitchFamily="18" charset="0"/>
              </a:rPr>
              <a:t>: setul de corpuri geometrice</a:t>
            </a:r>
          </a:p>
        </p:txBody>
      </p:sp>
      <p:sp>
        <p:nvSpPr>
          <p:cNvPr id="12295" name="TextBox 12"/>
          <p:cNvSpPr txBox="1">
            <a:spLocks noChangeArrowheads="1"/>
          </p:cNvSpPr>
          <p:nvPr/>
        </p:nvSpPr>
        <p:spPr bwMode="auto">
          <a:xfrm>
            <a:off x="969963" y="5394325"/>
            <a:ext cx="6483350" cy="369888"/>
          </a:xfrm>
          <a:prstGeom prst="rect">
            <a:avLst/>
          </a:prstGeom>
          <a:solidFill>
            <a:srgbClr val="B889DB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latin typeface="Cambria" pitchFamily="18" charset="0"/>
              </a:rPr>
              <a:t>Sarcina de lucru</a:t>
            </a:r>
            <a:r>
              <a:rPr lang="en-US">
                <a:latin typeface="Cambria" pitchFamily="18" charset="0"/>
              </a:rPr>
              <a:t>: grupati corpurile geometrice dupa forma lor</a:t>
            </a:r>
          </a:p>
        </p:txBody>
      </p:sp>
      <p:sp>
        <p:nvSpPr>
          <p:cNvPr id="12296" name="TextBox 15"/>
          <p:cNvSpPr txBox="1">
            <a:spLocks noChangeArrowheads="1"/>
          </p:cNvSpPr>
          <p:nvPr/>
        </p:nvSpPr>
        <p:spPr bwMode="auto">
          <a:xfrm>
            <a:off x="828675" y="6223000"/>
            <a:ext cx="7773988" cy="369888"/>
          </a:xfrm>
          <a:prstGeom prst="rect">
            <a:avLst/>
          </a:prstGeom>
          <a:solidFill>
            <a:srgbClr val="FF99FF"/>
          </a:solidFill>
          <a:ln w="9525">
            <a:solidFill>
              <a:srgbClr val="FF99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latin typeface="Cambria" pitchFamily="18" charset="0"/>
              </a:rPr>
              <a:t>Evaluare</a:t>
            </a:r>
            <a:r>
              <a:rPr lang="en-US">
                <a:latin typeface="Cambria" pitchFamily="18" charset="0"/>
              </a:rPr>
              <a:t>: Vizitati perechea vecina,observati modul de lucru,formulati opinii</a:t>
            </a:r>
          </a:p>
        </p:txBody>
      </p:sp>
    </p:spTree>
  </p:cSld>
  <p:clrMapOvr>
    <a:masterClrMapping/>
  </p:clrMapOvr>
  <p:transition spd="med" advClick="0" advTm="5000">
    <p:split dir="in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lide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381250"/>
            <a:ext cx="3657600" cy="33337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6" name="Picture 5" descr="slide1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1524000"/>
            <a:ext cx="3657600" cy="32766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 spd="med" advClick="0" advTm="5000">
    <p:split dir="in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362200" y="1371600"/>
            <a:ext cx="4149725" cy="461963"/>
          </a:xfrm>
          <a:prstGeom prst="rect">
            <a:avLst/>
          </a:prstGeom>
          <a:solidFill>
            <a:srgbClr val="FF99FF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6600CC"/>
                </a:solidFill>
                <a:latin typeface="Cambria" pitchFamily="18" charset="0"/>
              </a:rPr>
              <a:t>3.ACTIVITATE DE INVATARE: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1828800"/>
            <a:ext cx="5294313" cy="36988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Identificarea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elementelor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corpurilor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geometrice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0" y="2590800"/>
            <a:ext cx="7261225" cy="36988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rgbClr val="333399"/>
                </a:solidFill>
                <a:latin typeface="+mn-lt"/>
              </a:rPr>
              <a:t>Mod de </a:t>
            </a:r>
            <a:r>
              <a:rPr lang="en-US" b="1" dirty="0" err="1">
                <a:solidFill>
                  <a:srgbClr val="333399"/>
                </a:solidFill>
                <a:latin typeface="+mn-lt"/>
              </a:rPr>
              <a:t>organizare</a:t>
            </a:r>
            <a:r>
              <a:rPr lang="en-US" b="1" dirty="0">
                <a:solidFill>
                  <a:srgbClr val="333399"/>
                </a:solidFill>
                <a:latin typeface="+mn-lt"/>
              </a:rPr>
              <a:t> a </a:t>
            </a:r>
            <a:r>
              <a:rPr lang="en-US" b="1" dirty="0" err="1">
                <a:solidFill>
                  <a:srgbClr val="333399"/>
                </a:solidFill>
                <a:latin typeface="+mn-lt"/>
              </a:rPr>
              <a:t>colectivului</a:t>
            </a:r>
            <a:r>
              <a:rPr lang="en-US" b="1" dirty="0">
                <a:solidFill>
                  <a:srgbClr val="333399"/>
                </a:solidFill>
                <a:latin typeface="+mn-lt"/>
              </a:rPr>
              <a:t> de </a:t>
            </a:r>
            <a:r>
              <a:rPr lang="en-US" b="1" dirty="0" err="1">
                <a:solidFill>
                  <a:srgbClr val="333399"/>
                </a:solidFill>
                <a:latin typeface="+mn-lt"/>
              </a:rPr>
              <a:t>elevi</a:t>
            </a:r>
            <a:r>
              <a:rPr lang="en-US" dirty="0" err="1">
                <a:solidFill>
                  <a:srgbClr val="333399"/>
                </a:solidFill>
                <a:latin typeface="+mn-lt"/>
              </a:rPr>
              <a:t>:activitate</a:t>
            </a:r>
            <a:r>
              <a:rPr lang="en-US" dirty="0">
                <a:solidFill>
                  <a:srgbClr val="333399"/>
                </a:solidFill>
                <a:latin typeface="+mn-lt"/>
              </a:rPr>
              <a:t> </a:t>
            </a:r>
            <a:r>
              <a:rPr lang="en-US" dirty="0" err="1">
                <a:solidFill>
                  <a:srgbClr val="333399"/>
                </a:solidFill>
                <a:latin typeface="+mn-lt"/>
              </a:rPr>
              <a:t>frontala</a:t>
            </a:r>
            <a:r>
              <a:rPr lang="en-US" dirty="0">
                <a:solidFill>
                  <a:srgbClr val="333399"/>
                </a:solidFill>
                <a:latin typeface="+mn-lt"/>
              </a:rPr>
              <a:t>/</a:t>
            </a:r>
            <a:r>
              <a:rPr lang="en-US" dirty="0" err="1">
                <a:solidFill>
                  <a:srgbClr val="333399"/>
                </a:solidFill>
                <a:latin typeface="+mn-lt"/>
              </a:rPr>
              <a:t>colectiva</a:t>
            </a:r>
            <a:endParaRPr lang="en-US" dirty="0">
              <a:solidFill>
                <a:srgbClr val="333399"/>
              </a:solidFill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21213" y="3378200"/>
            <a:ext cx="2630487" cy="36988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Timp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de lucru: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10 minute</a:t>
            </a:r>
          </a:p>
        </p:txBody>
      </p:sp>
      <p:sp>
        <p:nvSpPr>
          <p:cNvPr id="14342" name="TextBox 8"/>
          <p:cNvSpPr txBox="1">
            <a:spLocks noChangeArrowheads="1"/>
          </p:cNvSpPr>
          <p:nvPr/>
        </p:nvSpPr>
        <p:spPr bwMode="auto">
          <a:xfrm>
            <a:off x="381000" y="4648200"/>
            <a:ext cx="8458200" cy="923925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solidFill>
                  <a:srgbClr val="FF3399"/>
                </a:solidFill>
                <a:latin typeface="Cambria" pitchFamily="18" charset="0"/>
              </a:rPr>
              <a:t>Sarcini de lucru:</a:t>
            </a:r>
          </a:p>
          <a:p>
            <a:r>
              <a:rPr lang="en-US">
                <a:solidFill>
                  <a:srgbClr val="FF3399"/>
                </a:solidFill>
                <a:latin typeface="Cambria" pitchFamily="18" charset="0"/>
              </a:rPr>
              <a:t>                               -identificati elementele caracteristice corpurilor geometrice  primite</a:t>
            </a:r>
          </a:p>
          <a:p>
            <a:r>
              <a:rPr lang="en-US">
                <a:solidFill>
                  <a:srgbClr val="FF3399"/>
                </a:solidFill>
                <a:latin typeface="Cambria" pitchFamily="18" charset="0"/>
              </a:rPr>
              <a:t>                               -notati observatiile pe caiete</a:t>
            </a:r>
          </a:p>
        </p:txBody>
      </p:sp>
    </p:spTree>
  </p:cSld>
  <p:clrMapOvr>
    <a:masterClrMapping/>
  </p:clrMapOvr>
  <p:transition spd="med" advClick="0" advTm="5000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295400"/>
            <a:ext cx="6448425" cy="46196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+mn-lt"/>
              </a:rPr>
              <a:t>PARALELIPIPEDUL DREPTUNGHIC (CUBOID)</a:t>
            </a:r>
          </a:p>
        </p:txBody>
      </p:sp>
      <p:sp>
        <p:nvSpPr>
          <p:cNvPr id="3" name="Cube 2"/>
          <p:cNvSpPr/>
          <p:nvPr/>
        </p:nvSpPr>
        <p:spPr>
          <a:xfrm>
            <a:off x="1600200" y="1905000"/>
            <a:ext cx="2286000" cy="4038600"/>
          </a:xfrm>
          <a:prstGeom prst="cube">
            <a:avLst>
              <a:gd name="adj" fmla="val 357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4" name="Picture 3" descr="cutie pantofi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200" y="2514600"/>
            <a:ext cx="4038600" cy="2362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med" advClick="0" advTm="5000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2"/>
          <p:cNvSpPr>
            <a:spLocks noGrp="1"/>
          </p:cNvSpPr>
          <p:nvPr>
            <p:ph type="title"/>
          </p:nvPr>
        </p:nvSpPr>
        <p:spPr>
          <a:xfrm>
            <a:off x="533400" y="7620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CUBUL</a:t>
            </a:r>
          </a:p>
        </p:txBody>
      </p:sp>
      <p:pic>
        <p:nvPicPr>
          <p:cNvPr id="5" name="Content Placeholder 4" descr="cub.gif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638800" y="2209800"/>
            <a:ext cx="2057400" cy="2209800"/>
          </a:xfrm>
        </p:spPr>
      </p:pic>
      <p:sp>
        <p:nvSpPr>
          <p:cNvPr id="6" name="Cube 5"/>
          <p:cNvSpPr/>
          <p:nvPr/>
        </p:nvSpPr>
        <p:spPr>
          <a:xfrm>
            <a:off x="1524000" y="2743200"/>
            <a:ext cx="2057400" cy="2057400"/>
          </a:xfrm>
          <a:prstGeom prst="cube">
            <a:avLst/>
          </a:prstGeom>
          <a:solidFill>
            <a:srgbClr val="9999F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 rot="5400000" flipH="1" flipV="1">
            <a:off x="3276600" y="2133600"/>
            <a:ext cx="9144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6" idx="4"/>
            <a:endCxn id="38" idx="1"/>
          </p:cNvCxnSpPr>
          <p:nvPr/>
        </p:nvCxnSpPr>
        <p:spPr>
          <a:xfrm>
            <a:off x="3067050" y="4029075"/>
            <a:ext cx="1504950" cy="3921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rot="16200000" flipH="1">
            <a:off x="1257300" y="5067300"/>
            <a:ext cx="19050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3733800" y="1600200"/>
            <a:ext cx="6858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>
                <a:solidFill>
                  <a:srgbClr val="3333FF"/>
                </a:solidFill>
                <a:latin typeface="Cambria" pitchFamily="18" charset="0"/>
              </a:rPr>
              <a:t>VARF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572000" y="4267200"/>
            <a:ext cx="857250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MUCHIE</a:t>
            </a: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2057400" y="6172200"/>
            <a:ext cx="584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1">
                <a:solidFill>
                  <a:srgbClr val="333399"/>
                </a:solidFill>
                <a:latin typeface="Cambria" pitchFamily="18" charset="0"/>
              </a:rPr>
              <a:t>FATA</a:t>
            </a:r>
          </a:p>
        </p:txBody>
      </p:sp>
    </p:spTree>
  </p:cSld>
  <p:clrMapOvr>
    <a:masterClrMapping/>
  </p:clrMapOvr>
  <p:transition spd="med" advClick="0" advTm="5000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4" grpId="0"/>
      <p:bldP spid="38" grpId="0"/>
      <p:bldP spid="4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19200"/>
            <a:ext cx="2362200" cy="627888"/>
          </a:xfrm>
          <a:solidFill>
            <a:schemeClr val="accent6">
              <a:lumMod val="75000"/>
            </a:schemeClr>
          </a:solidFill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400" b="1" dirty="0" smtClean="0">
                <a:solidFill>
                  <a:srgbClr val="EDF232"/>
                </a:solidFill>
              </a:rPr>
              <a:t>PIRAMIDA</a:t>
            </a:r>
            <a:endParaRPr lang="en-US" sz="4400" b="1" dirty="0">
              <a:solidFill>
                <a:srgbClr val="EDF232"/>
              </a:solidFill>
            </a:endParaRPr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 rot="-1386227">
            <a:off x="4786313" y="2317750"/>
            <a:ext cx="3248025" cy="3702050"/>
          </a:xfrm>
          <a:prstGeom prst="triangle">
            <a:avLst>
              <a:gd name="adj" fmla="val 49546"/>
            </a:avLst>
          </a:prstGeom>
          <a:gradFill rotWithShape="0">
            <a:gsLst>
              <a:gs pos="0">
                <a:srgbClr val="FF9900"/>
              </a:gs>
              <a:gs pos="100000">
                <a:srgbClr val="764700"/>
              </a:gs>
            </a:gsLst>
            <a:lin ang="5400000" scaled="1"/>
          </a:gra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>
              <a:latin typeface="Cambria" pitchFamily="18" charset="0"/>
            </a:endParaRPr>
          </a:p>
        </p:txBody>
      </p:sp>
      <p:sp>
        <p:nvSpPr>
          <p:cNvPr id="17412" name="AutoShape 3"/>
          <p:cNvSpPr>
            <a:spLocks noChangeArrowheads="1"/>
          </p:cNvSpPr>
          <p:nvPr/>
        </p:nvSpPr>
        <p:spPr bwMode="auto">
          <a:xfrm rot="720779">
            <a:off x="3159125" y="2317750"/>
            <a:ext cx="2938463" cy="3951288"/>
          </a:xfrm>
          <a:prstGeom prst="triangle">
            <a:avLst>
              <a:gd name="adj" fmla="val 72588"/>
            </a:avLst>
          </a:prstGeom>
          <a:solidFill>
            <a:srgbClr val="FFFF00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>
              <a:latin typeface="Cambria" pitchFamily="18" charset="0"/>
            </a:endParaRPr>
          </a:p>
        </p:txBody>
      </p:sp>
      <p:pic>
        <p:nvPicPr>
          <p:cNvPr id="5" name="Picture 4" descr="piramida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3048000"/>
            <a:ext cx="1323975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piramida3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2057400"/>
            <a:ext cx="1752600" cy="172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piramida2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4343400"/>
            <a:ext cx="16764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Straight Arrow Connector 10"/>
          <p:cNvCxnSpPr>
            <a:stCxn id="17412" idx="0"/>
          </p:cNvCxnSpPr>
          <p:nvPr/>
        </p:nvCxnSpPr>
        <p:spPr>
          <a:xfrm rot="5400000" flipH="1" flipV="1">
            <a:off x="5367337" y="2151063"/>
            <a:ext cx="669925" cy="25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5486400" y="1524000"/>
            <a:ext cx="7381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Cambria" pitchFamily="18" charset="0"/>
              </a:rPr>
              <a:t>VARF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 rot="5400000" flipH="1" flipV="1">
            <a:off x="6286500" y="3086100"/>
            <a:ext cx="1371600" cy="990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7315200" y="2667000"/>
            <a:ext cx="6969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Cambria" pitchFamily="18" charset="0"/>
              </a:rPr>
              <a:t>FATA</a:t>
            </a:r>
          </a:p>
        </p:txBody>
      </p:sp>
      <p:cxnSp>
        <p:nvCxnSpPr>
          <p:cNvPr id="21" name="Straight Arrow Connector 20"/>
          <p:cNvCxnSpPr>
            <a:endCxn id="23" idx="2"/>
          </p:cNvCxnSpPr>
          <p:nvPr/>
        </p:nvCxnSpPr>
        <p:spPr>
          <a:xfrm rot="16200000" flipV="1">
            <a:off x="4294982" y="2847181"/>
            <a:ext cx="696912" cy="4667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3886200" y="2362200"/>
            <a:ext cx="10493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Cambria" pitchFamily="18" charset="0"/>
              </a:rPr>
              <a:t>MUCHIE</a:t>
            </a:r>
          </a:p>
        </p:txBody>
      </p:sp>
      <p:sp>
        <p:nvSpPr>
          <p:cNvPr id="17422" name="TextBox 24"/>
          <p:cNvSpPr txBox="1">
            <a:spLocks noChangeArrowheads="1"/>
          </p:cNvSpPr>
          <p:nvPr/>
        </p:nvSpPr>
        <p:spPr bwMode="auto">
          <a:xfrm>
            <a:off x="152400" y="3886200"/>
            <a:ext cx="13795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>
                <a:latin typeface="Cambria" pitchFamily="18" charset="0"/>
              </a:rPr>
              <a:t>ABCD-BAZA</a:t>
            </a:r>
          </a:p>
        </p:txBody>
      </p:sp>
      <p:sp>
        <p:nvSpPr>
          <p:cNvPr id="17423" name="TextBox 25"/>
          <p:cNvSpPr txBox="1">
            <a:spLocks noChangeArrowheads="1"/>
          </p:cNvSpPr>
          <p:nvPr/>
        </p:nvSpPr>
        <p:spPr bwMode="auto">
          <a:xfrm>
            <a:off x="228600" y="6324600"/>
            <a:ext cx="15192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b="1">
                <a:latin typeface="Cambria" pitchFamily="18" charset="0"/>
              </a:rPr>
              <a:t>ABCDEF-BAZA</a:t>
            </a:r>
          </a:p>
        </p:txBody>
      </p:sp>
      <p:sp>
        <p:nvSpPr>
          <p:cNvPr id="17424" name="TextBox 26"/>
          <p:cNvSpPr txBox="1">
            <a:spLocks noChangeArrowheads="1"/>
          </p:cNvSpPr>
          <p:nvPr/>
        </p:nvSpPr>
        <p:spPr bwMode="auto">
          <a:xfrm>
            <a:off x="2133600" y="4953000"/>
            <a:ext cx="11509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b="1">
                <a:latin typeface="Cambria" pitchFamily="18" charset="0"/>
              </a:rPr>
              <a:t>ABC-BAZA</a:t>
            </a:r>
          </a:p>
        </p:txBody>
      </p:sp>
    </p:spTree>
  </p:cSld>
  <p:clrMapOvr>
    <a:masterClrMapping/>
  </p:clrMapOvr>
  <p:transition spd="med" advClick="0" advTm="5000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nimBg="1"/>
      <p:bldP spid="15" grpId="0"/>
      <p:bldP spid="19" grpId="0"/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71600" y="1143000"/>
            <a:ext cx="1644650" cy="64611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CONUL</a:t>
            </a:r>
          </a:p>
        </p:txBody>
      </p:sp>
      <p:pic>
        <p:nvPicPr>
          <p:cNvPr id="4" name="Picture 3" descr="con 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2514600"/>
            <a:ext cx="2438400" cy="24384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5" name="Picture 4" descr="con 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1371600"/>
            <a:ext cx="3048000" cy="283845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med" advClick="0" advTm="5000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066800" y="1143000"/>
            <a:ext cx="1397000" cy="584200"/>
          </a:xfrm>
          <a:prstGeom prst="rect">
            <a:avLst/>
          </a:prstGeom>
          <a:solidFill>
            <a:srgbClr val="6600CC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>
                <a:latin typeface="Cambria" pitchFamily="18" charset="0"/>
              </a:rPr>
              <a:t>SFERA</a:t>
            </a:r>
          </a:p>
        </p:txBody>
      </p:sp>
      <p:sp>
        <p:nvSpPr>
          <p:cNvPr id="3074" name="Oval 2"/>
          <p:cNvSpPr>
            <a:spLocks noChangeArrowheads="1"/>
          </p:cNvSpPr>
          <p:nvPr/>
        </p:nvSpPr>
        <p:spPr bwMode="auto">
          <a:xfrm>
            <a:off x="4038600" y="1600200"/>
            <a:ext cx="3505200" cy="3352800"/>
          </a:xfrm>
          <a:prstGeom prst="ellipse">
            <a:avLst/>
          </a:prstGeom>
          <a:gradFill rotWithShape="0">
            <a:gsLst>
              <a:gs pos="0">
                <a:srgbClr val="762F00"/>
              </a:gs>
              <a:gs pos="50000">
                <a:srgbClr val="FF6600"/>
              </a:gs>
              <a:gs pos="100000">
                <a:srgbClr val="762F00"/>
              </a:gs>
            </a:gsLst>
            <a:lin ang="5400000" scaled="1"/>
          </a:gradFill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Cambria" pitchFamily="18" charset="0"/>
            </a:endParaRPr>
          </a:p>
        </p:txBody>
      </p:sp>
      <p:sp>
        <p:nvSpPr>
          <p:cNvPr id="3075" name="Oval 3"/>
          <p:cNvSpPr>
            <a:spLocks noChangeArrowheads="1"/>
          </p:cNvSpPr>
          <p:nvPr/>
        </p:nvSpPr>
        <p:spPr bwMode="auto">
          <a:xfrm>
            <a:off x="762000" y="2438400"/>
            <a:ext cx="2133600" cy="2133600"/>
          </a:xfrm>
          <a:prstGeom prst="ellipse">
            <a:avLst/>
          </a:prstGeom>
          <a:solidFill>
            <a:srgbClr val="FFFFFF">
              <a:alpha val="0"/>
            </a:srgbClr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Cambria" pitchFamily="18" charset="0"/>
            </a:endParaRPr>
          </a:p>
        </p:txBody>
      </p:sp>
      <p:sp>
        <p:nvSpPr>
          <p:cNvPr id="3076" name="Oval 4"/>
          <p:cNvSpPr>
            <a:spLocks noChangeArrowheads="1"/>
          </p:cNvSpPr>
          <p:nvPr/>
        </p:nvSpPr>
        <p:spPr bwMode="auto">
          <a:xfrm>
            <a:off x="762000" y="3352800"/>
            <a:ext cx="2133600" cy="457200"/>
          </a:xfrm>
          <a:prstGeom prst="ellipse">
            <a:avLst/>
          </a:prstGeom>
          <a:solidFill>
            <a:srgbClr val="FFFFFF">
              <a:alpha val="0"/>
            </a:srgbClr>
          </a:solidFill>
          <a:ln w="28575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>
              <a:latin typeface="Cambria" pitchFamily="18" charset="0"/>
            </a:endParaRPr>
          </a:p>
        </p:txBody>
      </p:sp>
    </p:spTree>
  </p:cSld>
  <p:clrMapOvr>
    <a:masterClrMapping/>
  </p:clrMapOvr>
  <p:transition spd="med" advClick="0" advTm="5000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074" grpId="0" animBg="1"/>
      <p:bldP spid="3075" grpId="0" animBg="1"/>
      <p:bldP spid="307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295400"/>
            <a:ext cx="1743075" cy="461963"/>
          </a:xfrm>
          <a:prstGeom prst="rect">
            <a:avLst/>
          </a:prstGeom>
          <a:solidFill>
            <a:srgbClr val="FFCCFF"/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CILINDRUL</a:t>
            </a:r>
          </a:p>
        </p:txBody>
      </p:sp>
      <p:pic>
        <p:nvPicPr>
          <p:cNvPr id="3" name="Picture 2" descr="cilindru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2514600"/>
            <a:ext cx="2190750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Flowchart: Magnetic Disk 3"/>
          <p:cNvSpPr/>
          <p:nvPr/>
        </p:nvSpPr>
        <p:spPr>
          <a:xfrm>
            <a:off x="5410200" y="1447800"/>
            <a:ext cx="1524000" cy="2362200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Flowchart: Direct Access Storage 4"/>
          <p:cNvSpPr/>
          <p:nvPr/>
        </p:nvSpPr>
        <p:spPr>
          <a:xfrm>
            <a:off x="5105400" y="4495800"/>
            <a:ext cx="2362200" cy="1676400"/>
          </a:xfrm>
          <a:prstGeom prst="flowChartMagneticDru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ransition spd="med" advClick="0" advTm="5000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447800"/>
            <a:ext cx="2057400" cy="457200"/>
          </a:xfrm>
          <a:solidFill>
            <a:schemeClr val="bg2">
              <a:lumMod val="90000"/>
            </a:schemeClr>
          </a:solidFill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 smtClean="0">
                <a:solidFill>
                  <a:srgbClr val="3333FF"/>
                </a:solidFill>
              </a:rPr>
              <a:t>FISA DE LUCRU</a:t>
            </a:r>
            <a:endParaRPr lang="en-US" sz="2800" dirty="0">
              <a:solidFill>
                <a:srgbClr val="3333FF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524000" y="2057400"/>
          <a:ext cx="6096000" cy="4343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72390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CORPUL GEOMETRIC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="1" dirty="0" smtClean="0"/>
                        <a:t>DENUMIREA</a:t>
                      </a:r>
                      <a:endParaRPr 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="1" dirty="0" smtClean="0"/>
                        <a:t>FORMA FETELOR</a:t>
                      </a:r>
                      <a:endParaRPr lang="en-US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NUMARUL VARFURILOR</a:t>
                      </a:r>
                      <a:endParaRPr 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NUMARUL MUCHIILOR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NUMARUL</a:t>
                      </a:r>
                      <a:r>
                        <a:rPr lang="en-US" sz="1100" baseline="0" dirty="0" smtClean="0"/>
                        <a:t> FETELOR</a:t>
                      </a:r>
                      <a:endParaRPr lang="en-US" sz="1100" dirty="0"/>
                    </a:p>
                  </a:txBody>
                  <a:tcPr/>
                </a:tc>
              </a:tr>
              <a:tr h="7239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239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239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239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239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Cube 3"/>
          <p:cNvSpPr/>
          <p:nvPr/>
        </p:nvSpPr>
        <p:spPr>
          <a:xfrm>
            <a:off x="1752600" y="2971800"/>
            <a:ext cx="381000" cy="381000"/>
          </a:xfrm>
          <a:prstGeom prst="cub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Cube 4"/>
          <p:cNvSpPr/>
          <p:nvPr/>
        </p:nvSpPr>
        <p:spPr>
          <a:xfrm>
            <a:off x="1600200" y="3657600"/>
            <a:ext cx="838200" cy="381000"/>
          </a:xfrm>
          <a:prstGeom prst="cub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Isosceles Triangle 5"/>
          <p:cNvSpPr/>
          <p:nvPr/>
        </p:nvSpPr>
        <p:spPr>
          <a:xfrm>
            <a:off x="1524000" y="4419600"/>
            <a:ext cx="685800" cy="457200"/>
          </a:xfrm>
          <a:prstGeom prst="triangle">
            <a:avLst>
              <a:gd name="adj" fmla="val 50000"/>
            </a:avLst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ight Triangle 6"/>
          <p:cNvSpPr/>
          <p:nvPr/>
        </p:nvSpPr>
        <p:spPr>
          <a:xfrm rot="19808454">
            <a:off x="1998663" y="4310063"/>
            <a:ext cx="365125" cy="511175"/>
          </a:xfrm>
          <a:prstGeom prst="rtTriangl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Flowchart: Magnetic Disk 7"/>
          <p:cNvSpPr/>
          <p:nvPr/>
        </p:nvSpPr>
        <p:spPr>
          <a:xfrm>
            <a:off x="1752600" y="5105400"/>
            <a:ext cx="533400" cy="457200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563" name="Oval 3"/>
          <p:cNvSpPr>
            <a:spLocks noChangeArrowheads="1"/>
          </p:cNvSpPr>
          <p:nvPr/>
        </p:nvSpPr>
        <p:spPr bwMode="auto">
          <a:xfrm>
            <a:off x="1752600" y="5791200"/>
            <a:ext cx="533400" cy="533400"/>
          </a:xfrm>
          <a:prstGeom prst="ellipse">
            <a:avLst/>
          </a:prstGeom>
          <a:solidFill>
            <a:srgbClr val="FFFFFF">
              <a:alpha val="0"/>
            </a:srgbClr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>
              <a:latin typeface="Cambria" pitchFamily="18" charset="0"/>
            </a:endParaRPr>
          </a:p>
        </p:txBody>
      </p:sp>
      <p:sp>
        <p:nvSpPr>
          <p:cNvPr id="21564" name="Oval 4"/>
          <p:cNvSpPr>
            <a:spLocks noChangeArrowheads="1"/>
          </p:cNvSpPr>
          <p:nvPr/>
        </p:nvSpPr>
        <p:spPr bwMode="auto">
          <a:xfrm>
            <a:off x="1752600" y="5943600"/>
            <a:ext cx="533400" cy="228600"/>
          </a:xfrm>
          <a:prstGeom prst="ellipse">
            <a:avLst/>
          </a:prstGeom>
          <a:solidFill>
            <a:srgbClr val="7030A0">
              <a:alpha val="0"/>
            </a:srgbClr>
          </a:solidFill>
          <a:ln w="28575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>
              <a:latin typeface="Cambria" pitchFamily="18" charset="0"/>
            </a:endParaRPr>
          </a:p>
        </p:txBody>
      </p:sp>
    </p:spTree>
  </p:cSld>
  <p:clrMapOvr>
    <a:masterClrMapping/>
  </p:clrMapOvr>
  <p:transition spd="med" advClick="0" advTm="5000">
    <p:split dir="in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5"/>
          <p:cNvSpPr txBox="1">
            <a:spLocks noChangeArrowheads="1"/>
          </p:cNvSpPr>
          <p:nvPr/>
        </p:nvSpPr>
        <p:spPr bwMode="auto">
          <a:xfrm rot="-1210489">
            <a:off x="1025525" y="1460500"/>
            <a:ext cx="3978275" cy="460375"/>
          </a:xfrm>
          <a:prstGeom prst="rect">
            <a:avLst/>
          </a:prstGeom>
          <a:solidFill>
            <a:srgbClr val="B889DB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latin typeface="Cambria" pitchFamily="18" charset="0"/>
              </a:rPr>
              <a:t>ACTIVITATI DE INVATARE</a:t>
            </a:r>
          </a:p>
        </p:txBody>
      </p:sp>
      <p:pic>
        <p:nvPicPr>
          <p:cNvPr id="4099" name="Picture 3" descr="material slide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00" y="1838325"/>
            <a:ext cx="3810000" cy="318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split dir="in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1"/>
          <p:cNvSpPr txBox="1">
            <a:spLocks noChangeArrowheads="1"/>
          </p:cNvSpPr>
          <p:nvPr/>
        </p:nvSpPr>
        <p:spPr bwMode="auto">
          <a:xfrm>
            <a:off x="2438400" y="914400"/>
            <a:ext cx="4419600" cy="369888"/>
          </a:xfrm>
          <a:prstGeom prst="rect">
            <a:avLst/>
          </a:prstGeom>
          <a:solidFill>
            <a:srgbClr val="B889DB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>
                <a:latin typeface="Cambria" pitchFamily="18" charset="0"/>
              </a:rPr>
              <a:t>4.ACTIVITATE DE INVATARE</a:t>
            </a:r>
          </a:p>
        </p:txBody>
      </p:sp>
      <p:sp>
        <p:nvSpPr>
          <p:cNvPr id="22531" name="TextBox 3"/>
          <p:cNvSpPr txBox="1">
            <a:spLocks noChangeArrowheads="1"/>
          </p:cNvSpPr>
          <p:nvPr/>
        </p:nvSpPr>
        <p:spPr bwMode="auto">
          <a:xfrm>
            <a:off x="1143000" y="1905000"/>
            <a:ext cx="6032500" cy="36988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Cambria" pitchFamily="18" charset="0"/>
              </a:rPr>
              <a:t>Mod de organizare a colectivului de elevi</a:t>
            </a:r>
            <a:r>
              <a:rPr lang="en-US">
                <a:latin typeface="Cambria" pitchFamily="18" charset="0"/>
              </a:rPr>
              <a:t>: grupe de lucru</a:t>
            </a:r>
          </a:p>
        </p:txBody>
      </p:sp>
      <p:sp>
        <p:nvSpPr>
          <p:cNvPr id="22532" name="TextBox 4"/>
          <p:cNvSpPr txBox="1">
            <a:spLocks noChangeArrowheads="1"/>
          </p:cNvSpPr>
          <p:nvPr/>
        </p:nvSpPr>
        <p:spPr bwMode="auto">
          <a:xfrm>
            <a:off x="1295400" y="2743200"/>
            <a:ext cx="2741613" cy="369888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Cambria" pitchFamily="18" charset="0"/>
              </a:rPr>
              <a:t>Timp de lucru</a:t>
            </a:r>
            <a:r>
              <a:rPr lang="en-US">
                <a:latin typeface="Cambria" pitchFamily="18" charset="0"/>
              </a:rPr>
              <a:t>:15minute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4000" y="3429000"/>
            <a:ext cx="5595938" cy="369888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latin typeface="+mn-lt"/>
              </a:rPr>
              <a:t>Material </a:t>
            </a:r>
            <a:r>
              <a:rPr lang="en-US" b="1" dirty="0" err="1">
                <a:latin typeface="+mn-lt"/>
              </a:rPr>
              <a:t>didactic</a:t>
            </a:r>
            <a:r>
              <a:rPr lang="en-US" dirty="0" err="1">
                <a:latin typeface="+mn-lt"/>
              </a:rPr>
              <a:t>:plastilina,betisoare,chibrituri,carton</a:t>
            </a:r>
            <a:endParaRPr lang="en-US" dirty="0">
              <a:latin typeface="+mn-lt"/>
            </a:endParaRPr>
          </a:p>
        </p:txBody>
      </p:sp>
      <p:sp>
        <p:nvSpPr>
          <p:cNvPr id="22534" name="TextBox 6"/>
          <p:cNvSpPr txBox="1">
            <a:spLocks noChangeArrowheads="1"/>
          </p:cNvSpPr>
          <p:nvPr/>
        </p:nvSpPr>
        <p:spPr bwMode="auto">
          <a:xfrm>
            <a:off x="838200" y="4114800"/>
            <a:ext cx="7772400" cy="92392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latin typeface="Cambria" pitchFamily="18" charset="0"/>
              </a:rPr>
              <a:t>Sarcina de lucru</a:t>
            </a:r>
            <a:r>
              <a:rPr lang="en-US">
                <a:latin typeface="Cambria" pitchFamily="18" charset="0"/>
              </a:rPr>
              <a:t>:-</a:t>
            </a:r>
            <a:r>
              <a:rPr lang="en-US">
                <a:solidFill>
                  <a:srgbClr val="7030A0"/>
                </a:solidFill>
                <a:latin typeface="Cambria" pitchFamily="18" charset="0"/>
              </a:rPr>
              <a:t>construiti cat mai multe corpuri geometrice,utilizand </a:t>
            </a:r>
          </a:p>
          <a:p>
            <a:r>
              <a:rPr lang="en-US">
                <a:solidFill>
                  <a:srgbClr val="7030A0"/>
                </a:solidFill>
                <a:latin typeface="Cambria" pitchFamily="18" charset="0"/>
              </a:rPr>
              <a:t>                                     materiale diverse;</a:t>
            </a:r>
          </a:p>
          <a:p>
            <a:r>
              <a:rPr lang="en-US">
                <a:latin typeface="Cambria" pitchFamily="18" charset="0"/>
              </a:rPr>
              <a:t>                                   - </a:t>
            </a:r>
            <a:r>
              <a:rPr lang="en-US">
                <a:solidFill>
                  <a:srgbClr val="FF3399"/>
                </a:solidFill>
                <a:latin typeface="Cambria" pitchFamily="18" charset="0"/>
              </a:rPr>
              <a:t>faceti punctajul grupului respectand grila de evaluare;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524000" y="5105400"/>
          <a:ext cx="6096000" cy="17065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4876800"/>
              </a:tblGrid>
              <a:tr h="533400">
                <a:tc>
                  <a:txBody>
                    <a:bodyPr/>
                    <a:lstStyle/>
                    <a:p>
                      <a:r>
                        <a:rPr lang="en-US" dirty="0" smtClean="0"/>
                        <a:t>1 pct.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-</a:t>
                      </a:r>
                      <a:r>
                        <a:rPr lang="en-US" dirty="0" err="1" smtClean="0"/>
                        <a:t>pentru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fiecare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corp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construit</a:t>
                      </a:r>
                      <a:endParaRPr lang="en-US" dirty="0"/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r>
                        <a:rPr lang="en-US" dirty="0" smtClean="0"/>
                        <a:t>2 pct.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</a:t>
                      </a:r>
                      <a:r>
                        <a:rPr lang="en-US" dirty="0" err="1" smtClean="0"/>
                        <a:t>corectitudinea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fiecarei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constructii</a:t>
                      </a:r>
                      <a:endParaRPr lang="en-US" dirty="0"/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r>
                        <a:rPr lang="en-US" dirty="0" smtClean="0"/>
                        <a:t>3 pct.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en-US" baseline="0" dirty="0" err="1" smtClean="0"/>
                        <a:t>pentru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fiecare</a:t>
                      </a:r>
                      <a:r>
                        <a:rPr lang="en-US" baseline="0" dirty="0" smtClean="0"/>
                        <a:t> tip de </a:t>
                      </a:r>
                      <a:r>
                        <a:rPr lang="en-US" baseline="0" dirty="0" err="1" smtClean="0"/>
                        <a:t>corpuri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construite</a:t>
                      </a:r>
                      <a:endParaRPr lang="en-US" baseline="0" dirty="0" smtClean="0"/>
                    </a:p>
                    <a:p>
                      <a:pPr>
                        <a:buFontTx/>
                        <a:buChar char="-"/>
                      </a:pPr>
                      <a:r>
                        <a:rPr lang="en-US" baseline="0" dirty="0" smtClean="0"/>
                        <a:t>(</a:t>
                      </a:r>
                      <a:r>
                        <a:rPr lang="en-US" baseline="0" dirty="0" err="1" smtClean="0"/>
                        <a:t>corpuri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rotunde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sau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poliedre</a:t>
                      </a:r>
                      <a:r>
                        <a:rPr lang="en-US" baseline="0" dirty="0" smtClean="0"/>
                        <a:t>)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 advClick="0" advTm="5000">
    <p:split dir="in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1219200"/>
            <a:ext cx="4114800" cy="46196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+mn-lt"/>
              </a:rPr>
              <a:t>II.ETAPA DE STRUCTURARE</a:t>
            </a:r>
          </a:p>
        </p:txBody>
      </p:sp>
      <p:sp>
        <p:nvSpPr>
          <p:cNvPr id="23555" name="TextBox 2"/>
          <p:cNvSpPr txBox="1">
            <a:spLocks noChangeArrowheads="1"/>
          </p:cNvSpPr>
          <p:nvPr/>
        </p:nvSpPr>
        <p:spPr bwMode="auto">
          <a:xfrm>
            <a:off x="304800" y="2286000"/>
            <a:ext cx="7315200" cy="646113"/>
          </a:xfrm>
          <a:prstGeom prst="rect">
            <a:avLst/>
          </a:prstGeom>
          <a:solidFill>
            <a:srgbClr val="9999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latin typeface="Cambria" pitchFamily="18" charset="0"/>
              </a:rPr>
              <a:t>1.Activitate de invatare</a:t>
            </a:r>
            <a:r>
              <a:rPr lang="en-US">
                <a:latin typeface="Cambria" pitchFamily="18" charset="0"/>
              </a:rPr>
              <a:t>:sortarea si clasificarea corpurilor dupa criterii</a:t>
            </a:r>
          </a:p>
          <a:p>
            <a:r>
              <a:rPr lang="en-US">
                <a:latin typeface="Cambria" pitchFamily="18" charset="0"/>
              </a:rPr>
              <a:t>                                              date;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3276600"/>
            <a:ext cx="5981700" cy="36988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latin typeface="+mn-lt"/>
              </a:rPr>
              <a:t>Mod de </a:t>
            </a:r>
            <a:r>
              <a:rPr lang="en-US" b="1" dirty="0" err="1">
                <a:latin typeface="+mn-lt"/>
              </a:rPr>
              <a:t>organizare</a:t>
            </a:r>
            <a:r>
              <a:rPr lang="en-US" b="1" dirty="0">
                <a:latin typeface="+mn-lt"/>
              </a:rPr>
              <a:t> a </a:t>
            </a:r>
            <a:r>
              <a:rPr lang="en-US" b="1" dirty="0" err="1">
                <a:latin typeface="+mn-lt"/>
              </a:rPr>
              <a:t>colectivului</a:t>
            </a:r>
            <a:r>
              <a:rPr lang="en-US" b="1" dirty="0">
                <a:latin typeface="+mn-lt"/>
              </a:rPr>
              <a:t> de </a:t>
            </a:r>
            <a:r>
              <a:rPr lang="en-US" b="1" dirty="0" err="1">
                <a:latin typeface="+mn-lt"/>
              </a:rPr>
              <a:t>elevi</a:t>
            </a:r>
            <a:r>
              <a:rPr lang="en-US" dirty="0" err="1">
                <a:latin typeface="+mn-lt"/>
              </a:rPr>
              <a:t>:grupe</a:t>
            </a:r>
            <a:r>
              <a:rPr lang="en-US" dirty="0">
                <a:latin typeface="+mn-lt"/>
              </a:rPr>
              <a:t> de </a:t>
            </a:r>
            <a:r>
              <a:rPr lang="en-US" dirty="0" err="1">
                <a:latin typeface="+mn-lt"/>
              </a:rPr>
              <a:t>lucru</a:t>
            </a:r>
            <a:endParaRPr lang="en-US" dirty="0">
              <a:latin typeface="+mn-lt"/>
            </a:endParaRPr>
          </a:p>
        </p:txBody>
      </p:sp>
      <p:sp>
        <p:nvSpPr>
          <p:cNvPr id="23557" name="TextBox 4"/>
          <p:cNvSpPr txBox="1">
            <a:spLocks noChangeArrowheads="1"/>
          </p:cNvSpPr>
          <p:nvPr/>
        </p:nvSpPr>
        <p:spPr bwMode="auto">
          <a:xfrm>
            <a:off x="152400" y="3886200"/>
            <a:ext cx="2741613" cy="369888"/>
          </a:xfrm>
          <a:prstGeom prst="rect">
            <a:avLst/>
          </a:prstGeom>
          <a:solidFill>
            <a:srgbClr val="FF99FF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Cambria" pitchFamily="18" charset="0"/>
              </a:rPr>
              <a:t>Timp de lucru</a:t>
            </a:r>
            <a:r>
              <a:rPr lang="en-US">
                <a:latin typeface="Cambria" pitchFamily="18" charset="0"/>
              </a:rPr>
              <a:t>:10 minute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95400" y="4572000"/>
            <a:ext cx="1908175" cy="369888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err="1">
                <a:latin typeface="+mn-lt"/>
              </a:rPr>
              <a:t>Sarcini</a:t>
            </a:r>
            <a:r>
              <a:rPr lang="en-US" b="1" dirty="0">
                <a:latin typeface="+mn-lt"/>
              </a:rPr>
              <a:t> de </a:t>
            </a:r>
            <a:r>
              <a:rPr lang="en-US" b="1" dirty="0" err="1">
                <a:latin typeface="+mn-lt"/>
              </a:rPr>
              <a:t>lucru</a:t>
            </a:r>
            <a:r>
              <a:rPr lang="en-US" dirty="0">
                <a:latin typeface="+mn-lt"/>
              </a:rPr>
              <a:t>:</a:t>
            </a:r>
          </a:p>
        </p:txBody>
      </p:sp>
      <p:sp>
        <p:nvSpPr>
          <p:cNvPr id="23559" name="TextBox 6"/>
          <p:cNvSpPr txBox="1">
            <a:spLocks noChangeArrowheads="1"/>
          </p:cNvSpPr>
          <p:nvPr/>
        </p:nvSpPr>
        <p:spPr bwMode="auto">
          <a:xfrm>
            <a:off x="3200400" y="5181600"/>
            <a:ext cx="4962525" cy="92392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mbria" pitchFamily="18" charset="0"/>
              </a:rPr>
              <a:t>-sortati corpurile geometrice dupa nr. de fete;</a:t>
            </a:r>
          </a:p>
          <a:p>
            <a:r>
              <a:rPr lang="en-US">
                <a:latin typeface="Cambria" pitchFamily="18" charset="0"/>
              </a:rPr>
              <a:t>-sortati corpurile geometrice dupa nr. de varfuri;</a:t>
            </a:r>
          </a:p>
          <a:p>
            <a:r>
              <a:rPr lang="en-US">
                <a:latin typeface="Cambria" pitchFamily="18" charset="0"/>
              </a:rPr>
              <a:t>-gasiti alte criterii de sortare;</a:t>
            </a:r>
          </a:p>
        </p:txBody>
      </p:sp>
      <p:sp>
        <p:nvSpPr>
          <p:cNvPr id="23560" name="TextBox 7"/>
          <p:cNvSpPr txBox="1">
            <a:spLocks noChangeArrowheads="1"/>
          </p:cNvSpPr>
          <p:nvPr/>
        </p:nvSpPr>
        <p:spPr bwMode="auto">
          <a:xfrm>
            <a:off x="381000" y="6172200"/>
            <a:ext cx="8526463" cy="369888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Cambria" pitchFamily="18" charset="0"/>
              </a:rPr>
              <a:t>Activitate suplimentara</a:t>
            </a:r>
            <a:r>
              <a:rPr lang="en-US">
                <a:latin typeface="Cambria" pitchFamily="18" charset="0"/>
              </a:rPr>
              <a:t>: realizati constructii utilizand corpurile geometrice primite</a:t>
            </a:r>
          </a:p>
        </p:txBody>
      </p:sp>
    </p:spTree>
  </p:cSld>
  <p:clrMapOvr>
    <a:masterClrMapping/>
  </p:clrMapOvr>
  <p:transition spd="med" advClick="0" advTm="5000">
    <p:split dir="in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Box 1"/>
          <p:cNvSpPr txBox="1">
            <a:spLocks noChangeArrowheads="1"/>
          </p:cNvSpPr>
          <p:nvPr/>
        </p:nvSpPr>
        <p:spPr bwMode="auto">
          <a:xfrm>
            <a:off x="2971800" y="990600"/>
            <a:ext cx="3089275" cy="369888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6600CC"/>
                </a:solidFill>
                <a:latin typeface="Cambria" pitchFamily="18" charset="0"/>
              </a:rPr>
              <a:t>2.ACTIVITATE DE INVATARE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209800"/>
            <a:ext cx="6303963" cy="64611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err="1">
                <a:solidFill>
                  <a:srgbClr val="3333FF"/>
                </a:solidFill>
                <a:latin typeface="+mn-lt"/>
              </a:rPr>
              <a:t>Stabilirea</a:t>
            </a:r>
            <a:r>
              <a:rPr lang="en-US" b="1" dirty="0">
                <a:solidFill>
                  <a:srgbClr val="3333FF"/>
                </a:solidFill>
                <a:latin typeface="+mn-lt"/>
              </a:rPr>
              <a:t> de </a:t>
            </a:r>
            <a:r>
              <a:rPr lang="en-US" b="1" dirty="0" err="1">
                <a:solidFill>
                  <a:srgbClr val="3333FF"/>
                </a:solidFill>
                <a:latin typeface="+mn-lt"/>
              </a:rPr>
              <a:t>asemanari</a:t>
            </a:r>
            <a:r>
              <a:rPr lang="en-US" b="1" dirty="0">
                <a:solidFill>
                  <a:srgbClr val="3333FF"/>
                </a:solidFill>
                <a:latin typeface="+mn-lt"/>
              </a:rPr>
              <a:t> </a:t>
            </a:r>
            <a:r>
              <a:rPr lang="en-US" b="1" dirty="0" err="1">
                <a:solidFill>
                  <a:srgbClr val="3333FF"/>
                </a:solidFill>
                <a:latin typeface="+mn-lt"/>
              </a:rPr>
              <a:t>si</a:t>
            </a:r>
            <a:r>
              <a:rPr lang="en-US" b="1" dirty="0">
                <a:solidFill>
                  <a:srgbClr val="3333FF"/>
                </a:solidFill>
                <a:latin typeface="+mn-lt"/>
              </a:rPr>
              <a:t> </a:t>
            </a:r>
            <a:r>
              <a:rPr lang="en-US" b="1" dirty="0" err="1">
                <a:solidFill>
                  <a:srgbClr val="3333FF"/>
                </a:solidFill>
                <a:latin typeface="+mn-lt"/>
              </a:rPr>
              <a:t>deosebiri</a:t>
            </a:r>
            <a:r>
              <a:rPr lang="en-US" b="1" dirty="0">
                <a:solidFill>
                  <a:srgbClr val="3333FF"/>
                </a:solidFill>
                <a:latin typeface="+mn-lt"/>
              </a:rPr>
              <a:t> </a:t>
            </a:r>
            <a:r>
              <a:rPr lang="en-US" b="1" dirty="0" err="1">
                <a:solidFill>
                  <a:srgbClr val="3333FF"/>
                </a:solidFill>
                <a:latin typeface="+mn-lt"/>
              </a:rPr>
              <a:t>intre</a:t>
            </a:r>
            <a:r>
              <a:rPr lang="en-US" b="1" dirty="0">
                <a:solidFill>
                  <a:srgbClr val="3333FF"/>
                </a:solidFill>
                <a:latin typeface="+mn-lt"/>
              </a:rPr>
              <a:t> </a:t>
            </a:r>
            <a:r>
              <a:rPr lang="en-US" b="1" dirty="0" err="1">
                <a:solidFill>
                  <a:srgbClr val="3333FF"/>
                </a:solidFill>
                <a:latin typeface="+mn-lt"/>
              </a:rPr>
              <a:t>diferite</a:t>
            </a:r>
            <a:r>
              <a:rPr lang="en-US" b="1" dirty="0">
                <a:solidFill>
                  <a:srgbClr val="3333FF"/>
                </a:solidFill>
                <a:latin typeface="+mn-lt"/>
              </a:rPr>
              <a:t> </a:t>
            </a:r>
            <a:r>
              <a:rPr lang="en-US" b="1" dirty="0" err="1">
                <a:solidFill>
                  <a:srgbClr val="3333FF"/>
                </a:solidFill>
                <a:latin typeface="+mn-lt"/>
              </a:rPr>
              <a:t>corpuri</a:t>
            </a:r>
            <a:r>
              <a:rPr lang="en-US" b="1" dirty="0">
                <a:solidFill>
                  <a:srgbClr val="3333FF"/>
                </a:solidFill>
                <a:latin typeface="+mn-lt"/>
              </a:rPr>
              <a:t>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err="1">
                <a:solidFill>
                  <a:srgbClr val="3333FF"/>
                </a:solidFill>
                <a:latin typeface="+mn-lt"/>
              </a:rPr>
              <a:t>Extragerea</a:t>
            </a:r>
            <a:r>
              <a:rPr lang="en-US" b="1" dirty="0">
                <a:solidFill>
                  <a:srgbClr val="3333FF"/>
                </a:solidFill>
                <a:latin typeface="+mn-lt"/>
              </a:rPr>
              <a:t> </a:t>
            </a:r>
            <a:r>
              <a:rPr lang="en-US" b="1" dirty="0" err="1">
                <a:solidFill>
                  <a:srgbClr val="3333FF"/>
                </a:solidFill>
                <a:latin typeface="+mn-lt"/>
              </a:rPr>
              <a:t>unor</a:t>
            </a:r>
            <a:r>
              <a:rPr lang="en-US" b="1" dirty="0">
                <a:solidFill>
                  <a:srgbClr val="3333FF"/>
                </a:solidFill>
                <a:latin typeface="+mn-lt"/>
              </a:rPr>
              <a:t> </a:t>
            </a:r>
            <a:r>
              <a:rPr lang="en-US" b="1" dirty="0" err="1">
                <a:solidFill>
                  <a:srgbClr val="3333FF"/>
                </a:solidFill>
                <a:latin typeface="+mn-lt"/>
              </a:rPr>
              <a:t>informatii</a:t>
            </a:r>
            <a:r>
              <a:rPr lang="en-US" b="1" dirty="0">
                <a:solidFill>
                  <a:srgbClr val="3333FF"/>
                </a:solidFill>
                <a:latin typeface="+mn-lt"/>
              </a:rPr>
              <a:t> </a:t>
            </a:r>
            <a:r>
              <a:rPr lang="en-US" b="1" dirty="0" err="1">
                <a:solidFill>
                  <a:srgbClr val="3333FF"/>
                </a:solidFill>
                <a:latin typeface="+mn-lt"/>
              </a:rPr>
              <a:t>particulare</a:t>
            </a:r>
            <a:r>
              <a:rPr lang="en-US" b="1" dirty="0">
                <a:solidFill>
                  <a:srgbClr val="3333FF"/>
                </a:solidFill>
                <a:latin typeface="+mn-lt"/>
              </a:rPr>
              <a:t> </a:t>
            </a:r>
            <a:r>
              <a:rPr lang="en-US" b="1" dirty="0" err="1">
                <a:solidFill>
                  <a:srgbClr val="3333FF"/>
                </a:solidFill>
                <a:latin typeface="+mn-lt"/>
              </a:rPr>
              <a:t>semnificative</a:t>
            </a:r>
            <a:r>
              <a:rPr lang="en-US" b="1" dirty="0">
                <a:solidFill>
                  <a:srgbClr val="3333FF"/>
                </a:solidFill>
                <a:latin typeface="+mn-lt"/>
              </a:rPr>
              <a:t>;</a:t>
            </a:r>
          </a:p>
        </p:txBody>
      </p:sp>
      <p:sp>
        <p:nvSpPr>
          <p:cNvPr id="24580" name="TextBox 3"/>
          <p:cNvSpPr txBox="1">
            <a:spLocks noChangeArrowheads="1"/>
          </p:cNvSpPr>
          <p:nvPr/>
        </p:nvSpPr>
        <p:spPr bwMode="auto">
          <a:xfrm>
            <a:off x="1066800" y="3048000"/>
            <a:ext cx="6235700" cy="369888"/>
          </a:xfrm>
          <a:prstGeom prst="rect">
            <a:avLst/>
          </a:prstGeom>
          <a:solidFill>
            <a:srgbClr val="FF3399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mbria" pitchFamily="18" charset="0"/>
              </a:rPr>
              <a:t>Mod de organizare a colectivului de elevi: activitate in perechi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8200" y="3733800"/>
            <a:ext cx="2741613" cy="369888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err="1">
                <a:latin typeface="+mn-lt"/>
              </a:rPr>
              <a:t>Timp</a:t>
            </a:r>
            <a:r>
              <a:rPr lang="en-US" b="1" dirty="0">
                <a:latin typeface="+mn-lt"/>
              </a:rPr>
              <a:t> de lucru</a:t>
            </a:r>
            <a:r>
              <a:rPr lang="en-US" dirty="0">
                <a:latin typeface="+mn-lt"/>
              </a:rPr>
              <a:t>:10 minute</a:t>
            </a:r>
          </a:p>
        </p:txBody>
      </p:sp>
      <p:sp>
        <p:nvSpPr>
          <p:cNvPr id="24582" name="TextBox 5"/>
          <p:cNvSpPr txBox="1">
            <a:spLocks noChangeArrowheads="1"/>
          </p:cNvSpPr>
          <p:nvPr/>
        </p:nvSpPr>
        <p:spPr bwMode="auto">
          <a:xfrm>
            <a:off x="1219200" y="4495800"/>
            <a:ext cx="4786313" cy="369888"/>
          </a:xfrm>
          <a:prstGeom prst="rect">
            <a:avLst/>
          </a:prstGeom>
          <a:solidFill>
            <a:srgbClr val="FF99FF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Cambria" pitchFamily="18" charset="0"/>
              </a:rPr>
              <a:t>Material didactic</a:t>
            </a:r>
            <a:r>
              <a:rPr lang="en-US">
                <a:latin typeface="Cambria" pitchFamily="18" charset="0"/>
              </a:rPr>
              <a:t>:trusa de corpuri geometrice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8200" y="5410200"/>
            <a:ext cx="8153400" cy="92392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err="1">
                <a:latin typeface="+mn-lt"/>
              </a:rPr>
              <a:t>Sarcina</a:t>
            </a:r>
            <a:r>
              <a:rPr lang="en-US" b="1" dirty="0">
                <a:latin typeface="+mn-lt"/>
              </a:rPr>
              <a:t> de </a:t>
            </a:r>
            <a:r>
              <a:rPr lang="en-US" b="1" dirty="0" err="1">
                <a:latin typeface="+mn-lt"/>
              </a:rPr>
              <a:t>lucru</a:t>
            </a:r>
            <a:r>
              <a:rPr lang="en-US" dirty="0">
                <a:latin typeface="+mn-lt"/>
              </a:rPr>
              <a:t>:-</a:t>
            </a:r>
            <a:r>
              <a:rPr lang="en-US" dirty="0" err="1">
                <a:latin typeface="+mn-lt"/>
              </a:rPr>
              <a:t>identifica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asemanarile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si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deosebirile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dintre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corpurile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geometrice</a:t>
            </a:r>
            <a:endParaRPr lang="en-US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n-lt"/>
              </a:rPr>
              <a:t>                                 -</a:t>
            </a:r>
            <a:r>
              <a:rPr lang="en-US" dirty="0" err="1">
                <a:latin typeface="+mn-lt"/>
              </a:rPr>
              <a:t>completeaza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diagrama</a:t>
            </a:r>
            <a:r>
              <a:rPr lang="en-US" dirty="0">
                <a:latin typeface="+mn-lt"/>
              </a:rPr>
              <a:t> VENN</a:t>
            </a:r>
          </a:p>
        </p:txBody>
      </p:sp>
    </p:spTree>
  </p:cSld>
  <p:clrMapOvr>
    <a:masterClrMapping/>
  </p:clrMapOvr>
  <p:transition spd="med" advClick="0" advTm="5000">
    <p:split dir="in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457200" y="609600"/>
            <a:ext cx="4419600" cy="586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819400" y="609600"/>
            <a:ext cx="4343400" cy="5791200"/>
          </a:xfrm>
          <a:prstGeom prst="ellipse">
            <a:avLst/>
          </a:prstGeom>
          <a:solidFill>
            <a:schemeClr val="accent3">
              <a:lumMod val="40000"/>
              <a:lumOff val="60000"/>
              <a:alpha val="12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990600" y="762000"/>
            <a:ext cx="906463" cy="3698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latin typeface="+mn-lt"/>
              </a:rPr>
              <a:t>CUBUL</a:t>
            </a:r>
          </a:p>
        </p:txBody>
      </p:sp>
      <p:sp>
        <p:nvSpPr>
          <p:cNvPr id="25605" name="TextBox 5"/>
          <p:cNvSpPr txBox="1">
            <a:spLocks noChangeArrowheads="1"/>
          </p:cNvSpPr>
          <p:nvPr/>
        </p:nvSpPr>
        <p:spPr bwMode="auto">
          <a:xfrm>
            <a:off x="6172200" y="838200"/>
            <a:ext cx="1308100" cy="369888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latin typeface="Cambria" pitchFamily="18" charset="0"/>
              </a:rPr>
              <a:t>CUBOIDUL</a:t>
            </a:r>
          </a:p>
        </p:txBody>
      </p:sp>
      <p:sp>
        <p:nvSpPr>
          <p:cNvPr id="25606" name="TextBox 6"/>
          <p:cNvSpPr txBox="1">
            <a:spLocks noChangeArrowheads="1"/>
          </p:cNvSpPr>
          <p:nvPr/>
        </p:nvSpPr>
        <p:spPr bwMode="auto">
          <a:xfrm>
            <a:off x="2971800" y="304800"/>
            <a:ext cx="2057400" cy="369888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solidFill>
                  <a:srgbClr val="333399"/>
                </a:solidFill>
                <a:latin typeface="Cambria" pitchFamily="18" charset="0"/>
              </a:rPr>
              <a:t>DIAGRAMA VENN</a:t>
            </a:r>
          </a:p>
        </p:txBody>
      </p:sp>
    </p:spTree>
  </p:cSld>
  <p:clrMapOvr>
    <a:masterClrMapping/>
  </p:clrMapOvr>
  <p:transition spd="med" advClick="0" advTm="5000">
    <p:split dir="in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0" y="1066800"/>
            <a:ext cx="4081463" cy="36988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latin typeface="+mn-lt"/>
              </a:rPr>
              <a:t>III. ETAPA DE APLICARE SI EXERSARE</a:t>
            </a:r>
          </a:p>
        </p:txBody>
      </p:sp>
      <p:sp>
        <p:nvSpPr>
          <p:cNvPr id="26627" name="TextBox 2"/>
          <p:cNvSpPr txBox="1">
            <a:spLocks noChangeArrowheads="1"/>
          </p:cNvSpPr>
          <p:nvPr/>
        </p:nvSpPr>
        <p:spPr bwMode="auto">
          <a:xfrm>
            <a:off x="533400" y="1981200"/>
            <a:ext cx="852963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mbria" pitchFamily="18" charset="0"/>
              </a:rPr>
              <a:t>1.A ctivitate de invatare: </a:t>
            </a:r>
          </a:p>
          <a:p>
            <a:r>
              <a:rPr lang="en-US">
                <a:latin typeface="Cambria" pitchFamily="18" charset="0"/>
              </a:rPr>
              <a:t>                                               -determinare prin masurare sau prin calcul a </a:t>
            </a:r>
          </a:p>
          <a:p>
            <a:r>
              <a:rPr lang="en-US">
                <a:latin typeface="Cambria" pitchFamily="18" charset="0"/>
              </a:rPr>
              <a:t>                                                perimetrelor unor dreptunghiuri ,triunghiuri sau patrate</a:t>
            </a:r>
          </a:p>
          <a:p>
            <a:r>
              <a:rPr lang="en-US">
                <a:latin typeface="Cambria" pitchFamily="18" charset="0"/>
              </a:rPr>
              <a:t>                                                care sunt fete ale unor corpuri</a:t>
            </a:r>
          </a:p>
        </p:txBody>
      </p:sp>
      <p:sp>
        <p:nvSpPr>
          <p:cNvPr id="26628" name="TextBox 3"/>
          <p:cNvSpPr txBox="1">
            <a:spLocks noChangeArrowheads="1"/>
          </p:cNvSpPr>
          <p:nvPr/>
        </p:nvSpPr>
        <p:spPr bwMode="auto">
          <a:xfrm>
            <a:off x="609600" y="3352800"/>
            <a:ext cx="5978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mbria" pitchFamily="18" charset="0"/>
              </a:rPr>
              <a:t>Mod de organizare a colectivului de elevi: lucrul in perechi</a:t>
            </a:r>
          </a:p>
        </p:txBody>
      </p:sp>
      <p:sp>
        <p:nvSpPr>
          <p:cNvPr id="26629" name="TextBox 4"/>
          <p:cNvSpPr txBox="1">
            <a:spLocks noChangeArrowheads="1"/>
          </p:cNvSpPr>
          <p:nvPr/>
        </p:nvSpPr>
        <p:spPr bwMode="auto">
          <a:xfrm>
            <a:off x="609600" y="3886200"/>
            <a:ext cx="29146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mbria" pitchFamily="18" charset="0"/>
              </a:rPr>
              <a:t>Timp de lucru: 10 minute</a:t>
            </a:r>
          </a:p>
        </p:txBody>
      </p:sp>
      <p:sp>
        <p:nvSpPr>
          <p:cNvPr id="26630" name="TextBox 5"/>
          <p:cNvSpPr txBox="1">
            <a:spLocks noChangeArrowheads="1"/>
          </p:cNvSpPr>
          <p:nvPr/>
        </p:nvSpPr>
        <p:spPr bwMode="auto">
          <a:xfrm>
            <a:off x="609600" y="4495800"/>
            <a:ext cx="5232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mbria" pitchFamily="18" charset="0"/>
              </a:rPr>
              <a:t>Material didactic:prisme drepte cu baze diferite</a:t>
            </a:r>
          </a:p>
        </p:txBody>
      </p:sp>
      <p:sp>
        <p:nvSpPr>
          <p:cNvPr id="26631" name="TextBox 6"/>
          <p:cNvSpPr txBox="1">
            <a:spLocks noChangeArrowheads="1"/>
          </p:cNvSpPr>
          <p:nvPr/>
        </p:nvSpPr>
        <p:spPr bwMode="auto">
          <a:xfrm>
            <a:off x="609600" y="4953000"/>
            <a:ext cx="8382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mbria" pitchFamily="18" charset="0"/>
              </a:rPr>
              <a:t>Sarcina de lucru: -determinati prin masurare sau prin calcul perimetrul cat mai</a:t>
            </a:r>
          </a:p>
          <a:p>
            <a:r>
              <a:rPr lang="en-US">
                <a:latin typeface="Cambria" pitchFamily="18" charset="0"/>
              </a:rPr>
              <a:t>                                  multor fete ale unui corp ales de voi din cele de pe masa de</a:t>
            </a:r>
          </a:p>
          <a:p>
            <a:r>
              <a:rPr lang="en-US">
                <a:latin typeface="Cambria" pitchFamily="18" charset="0"/>
              </a:rPr>
              <a:t>                                  lucru;</a:t>
            </a:r>
          </a:p>
          <a:p>
            <a:r>
              <a:rPr lang="en-US">
                <a:latin typeface="Cambria" pitchFamily="18" charset="0"/>
              </a:rPr>
              <a:t>                                  -explicati si argumentati modul de lucru;</a:t>
            </a:r>
          </a:p>
        </p:txBody>
      </p:sp>
    </p:spTree>
  </p:cSld>
  <p:clrMapOvr>
    <a:masterClrMapping/>
  </p:clrMapOvr>
  <p:transition spd="med" advClick="0" advTm="5000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Box 1"/>
          <p:cNvSpPr txBox="1">
            <a:spLocks noChangeArrowheads="1"/>
          </p:cNvSpPr>
          <p:nvPr/>
        </p:nvSpPr>
        <p:spPr bwMode="auto">
          <a:xfrm>
            <a:off x="3200400" y="1219200"/>
            <a:ext cx="1765300" cy="369888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Cambria" pitchFamily="18" charset="0"/>
              </a:rPr>
              <a:t>FISA DE LUCRU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057400"/>
            <a:ext cx="6854825" cy="33813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sz="1600" b="1" dirty="0" err="1">
                <a:latin typeface="+mn-lt"/>
              </a:rPr>
              <a:t>Ce</a:t>
            </a:r>
            <a:r>
              <a:rPr lang="en-US" sz="1600" b="1" dirty="0">
                <a:latin typeface="+mn-lt"/>
              </a:rPr>
              <a:t> </a:t>
            </a:r>
            <a:r>
              <a:rPr lang="en-US" sz="1600" b="1" dirty="0" err="1">
                <a:latin typeface="+mn-lt"/>
              </a:rPr>
              <a:t>corpuri</a:t>
            </a:r>
            <a:r>
              <a:rPr lang="en-US" sz="1600" b="1" dirty="0">
                <a:latin typeface="+mn-lt"/>
              </a:rPr>
              <a:t> </a:t>
            </a:r>
            <a:r>
              <a:rPr lang="en-US" sz="1600" b="1" dirty="0" err="1">
                <a:latin typeface="+mn-lt"/>
              </a:rPr>
              <a:t>geometrice</a:t>
            </a:r>
            <a:r>
              <a:rPr lang="en-US" sz="1600" b="1" dirty="0">
                <a:latin typeface="+mn-lt"/>
              </a:rPr>
              <a:t> se pot forma </a:t>
            </a:r>
            <a:r>
              <a:rPr lang="en-US" sz="1600" b="1" dirty="0" err="1">
                <a:latin typeface="+mn-lt"/>
              </a:rPr>
              <a:t>prin</a:t>
            </a:r>
            <a:r>
              <a:rPr lang="en-US" sz="1600" b="1" dirty="0">
                <a:latin typeface="+mn-lt"/>
              </a:rPr>
              <a:t> </a:t>
            </a:r>
            <a:r>
              <a:rPr lang="en-US" sz="1600" b="1" dirty="0" err="1">
                <a:latin typeface="+mn-lt"/>
              </a:rPr>
              <a:t>asamblarea</a:t>
            </a:r>
            <a:r>
              <a:rPr lang="en-US" sz="1600" b="1" dirty="0">
                <a:latin typeface="+mn-lt"/>
              </a:rPr>
              <a:t> </a:t>
            </a:r>
            <a:r>
              <a:rPr lang="en-US" sz="1600" b="1" dirty="0" err="1">
                <a:latin typeface="+mn-lt"/>
              </a:rPr>
              <a:t>fiecarei</a:t>
            </a:r>
            <a:r>
              <a:rPr lang="en-US" sz="1600" b="1" dirty="0">
                <a:latin typeface="+mn-lt"/>
              </a:rPr>
              <a:t> </a:t>
            </a:r>
            <a:r>
              <a:rPr lang="en-US" sz="1600" b="1" dirty="0" err="1">
                <a:latin typeface="+mn-lt"/>
              </a:rPr>
              <a:t>figuri</a:t>
            </a:r>
            <a:r>
              <a:rPr lang="en-US" sz="1600" b="1" dirty="0">
                <a:latin typeface="+mn-lt"/>
              </a:rPr>
              <a:t>?</a:t>
            </a:r>
          </a:p>
        </p:txBody>
      </p:sp>
      <p:sp>
        <p:nvSpPr>
          <p:cNvPr id="4" name="Rectangle 3"/>
          <p:cNvSpPr/>
          <p:nvPr/>
        </p:nvSpPr>
        <p:spPr>
          <a:xfrm>
            <a:off x="1447800" y="2971800"/>
            <a:ext cx="10668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Flowchart: Connector 4"/>
          <p:cNvSpPr/>
          <p:nvPr/>
        </p:nvSpPr>
        <p:spPr>
          <a:xfrm>
            <a:off x="1371600" y="2514600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Flowchart: Connector 5"/>
          <p:cNvSpPr/>
          <p:nvPr/>
        </p:nvSpPr>
        <p:spPr>
          <a:xfrm>
            <a:off x="2133600" y="3429000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029200" y="3200400"/>
            <a:ext cx="1143000" cy="36988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n-lt"/>
              </a:rPr>
              <a:t>……………..</a:t>
            </a:r>
          </a:p>
        </p:txBody>
      </p:sp>
      <p:sp>
        <p:nvSpPr>
          <p:cNvPr id="27656" name="TextBox 7"/>
          <p:cNvSpPr txBox="1">
            <a:spLocks noChangeArrowheads="1"/>
          </p:cNvSpPr>
          <p:nvPr/>
        </p:nvSpPr>
        <p:spPr bwMode="auto">
          <a:xfrm>
            <a:off x="762000" y="2971800"/>
            <a:ext cx="3857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mbria" pitchFamily="18" charset="0"/>
              </a:rPr>
              <a:t>a)</a:t>
            </a:r>
          </a:p>
        </p:txBody>
      </p:sp>
      <p:sp>
        <p:nvSpPr>
          <p:cNvPr id="27657" name="TextBox 9"/>
          <p:cNvSpPr txBox="1">
            <a:spLocks noChangeArrowheads="1"/>
          </p:cNvSpPr>
          <p:nvPr/>
        </p:nvSpPr>
        <p:spPr bwMode="auto">
          <a:xfrm>
            <a:off x="838200" y="4114800"/>
            <a:ext cx="4000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mbria" pitchFamily="18" charset="0"/>
              </a:rPr>
              <a:t>b)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295400" y="4419600"/>
            <a:ext cx="457200" cy="457200"/>
          </a:xfrm>
          <a:prstGeom prst="rect">
            <a:avLst/>
          </a:prstGeom>
          <a:solidFill>
            <a:srgbClr val="8D11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752600" y="4419600"/>
            <a:ext cx="457200" cy="457200"/>
          </a:xfrm>
          <a:prstGeom prst="rect">
            <a:avLst/>
          </a:prstGeom>
          <a:solidFill>
            <a:srgbClr val="8D11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667000" y="4419600"/>
            <a:ext cx="457200" cy="457200"/>
          </a:xfrm>
          <a:prstGeom prst="rect">
            <a:avLst/>
          </a:prstGeom>
          <a:solidFill>
            <a:srgbClr val="8D11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752600" y="3962400"/>
            <a:ext cx="457200" cy="457200"/>
          </a:xfrm>
          <a:prstGeom prst="rect">
            <a:avLst/>
          </a:prstGeom>
          <a:solidFill>
            <a:srgbClr val="8D11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752600" y="4876800"/>
            <a:ext cx="457200" cy="457200"/>
          </a:xfrm>
          <a:prstGeom prst="rect">
            <a:avLst/>
          </a:prstGeom>
          <a:solidFill>
            <a:srgbClr val="8D11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209800" y="4419600"/>
            <a:ext cx="457200" cy="457200"/>
          </a:xfrm>
          <a:prstGeom prst="rect">
            <a:avLst/>
          </a:prstGeom>
          <a:solidFill>
            <a:srgbClr val="8D11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7664" name="TextBox 16"/>
          <p:cNvSpPr txBox="1">
            <a:spLocks noChangeArrowheads="1"/>
          </p:cNvSpPr>
          <p:nvPr/>
        </p:nvSpPr>
        <p:spPr bwMode="auto">
          <a:xfrm>
            <a:off x="5105400" y="4724400"/>
            <a:ext cx="1050925" cy="369888"/>
          </a:xfrm>
          <a:prstGeom prst="rect">
            <a:avLst/>
          </a:prstGeom>
          <a:solidFill>
            <a:srgbClr val="B889DB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mbria" pitchFamily="18" charset="0"/>
              </a:rPr>
              <a:t>……………</a:t>
            </a:r>
          </a:p>
        </p:txBody>
      </p:sp>
    </p:spTree>
  </p:cSld>
  <p:clrMapOvr>
    <a:masterClrMapping/>
  </p:clrMapOvr>
  <p:transition spd="med" advClick="0" advTm="5000">
    <p:split dir="in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/>
          <p:cNvSpPr txBox="1">
            <a:spLocks noChangeArrowheads="1"/>
          </p:cNvSpPr>
          <p:nvPr/>
        </p:nvSpPr>
        <p:spPr bwMode="auto">
          <a:xfrm>
            <a:off x="1524000" y="1524000"/>
            <a:ext cx="3603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mbria" pitchFamily="18" charset="0"/>
              </a:rPr>
              <a:t>2.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05000" y="1752600"/>
            <a:ext cx="3768725" cy="36988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err="1">
                <a:latin typeface="+mn-lt"/>
              </a:rPr>
              <a:t>Priveste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imaginile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si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completeaza</a:t>
            </a:r>
            <a:r>
              <a:rPr lang="en-US" dirty="0">
                <a:latin typeface="+mn-lt"/>
              </a:rPr>
              <a:t>:</a:t>
            </a:r>
          </a:p>
        </p:txBody>
      </p:sp>
      <p:pic>
        <p:nvPicPr>
          <p:cNvPr id="28676" name="Picture 3" descr="sfrfrcil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2362200"/>
            <a:ext cx="1619250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4" descr="cbfrcl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90800" y="2362200"/>
            <a:ext cx="18288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5" descr="cbfrcn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2362200"/>
            <a:ext cx="1647825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00800" y="2362200"/>
            <a:ext cx="2286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80" name="TextBox 7"/>
          <p:cNvSpPr txBox="1">
            <a:spLocks noChangeArrowheads="1"/>
          </p:cNvSpPr>
          <p:nvPr/>
        </p:nvSpPr>
        <p:spPr bwMode="auto">
          <a:xfrm>
            <a:off x="1143000" y="4114800"/>
            <a:ext cx="381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latin typeface="Cambria" pitchFamily="18" charset="0"/>
              </a:rPr>
              <a:t>a.</a:t>
            </a:r>
          </a:p>
        </p:txBody>
      </p:sp>
      <p:sp>
        <p:nvSpPr>
          <p:cNvPr id="28681" name="TextBox 8"/>
          <p:cNvSpPr txBox="1">
            <a:spLocks noChangeArrowheads="1"/>
          </p:cNvSpPr>
          <p:nvPr/>
        </p:nvSpPr>
        <p:spPr bwMode="auto">
          <a:xfrm>
            <a:off x="3352800" y="4114800"/>
            <a:ext cx="3714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latin typeface="Cambria" pitchFamily="18" charset="0"/>
              </a:rPr>
              <a:t>b.</a:t>
            </a:r>
          </a:p>
        </p:txBody>
      </p:sp>
      <p:sp>
        <p:nvSpPr>
          <p:cNvPr id="28682" name="TextBox 9"/>
          <p:cNvSpPr txBox="1">
            <a:spLocks noChangeArrowheads="1"/>
          </p:cNvSpPr>
          <p:nvPr/>
        </p:nvSpPr>
        <p:spPr bwMode="auto">
          <a:xfrm>
            <a:off x="5257800" y="4114800"/>
            <a:ext cx="3460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latin typeface="Cambria" pitchFamily="18" charset="0"/>
              </a:rPr>
              <a:t>c.</a:t>
            </a:r>
          </a:p>
        </p:txBody>
      </p:sp>
      <p:sp>
        <p:nvSpPr>
          <p:cNvPr id="28683" name="TextBox 10"/>
          <p:cNvSpPr txBox="1">
            <a:spLocks noChangeArrowheads="1"/>
          </p:cNvSpPr>
          <p:nvPr/>
        </p:nvSpPr>
        <p:spPr bwMode="auto">
          <a:xfrm>
            <a:off x="7162800" y="4114800"/>
            <a:ext cx="3746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latin typeface="Cambria" pitchFamily="18" charset="0"/>
              </a:rPr>
              <a:t>d.</a:t>
            </a:r>
          </a:p>
        </p:txBody>
      </p: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1806575" y="4800600"/>
          <a:ext cx="5259388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1756"/>
                <a:gridCol w="1051756"/>
                <a:gridCol w="1051756"/>
                <a:gridCol w="1051756"/>
                <a:gridCol w="1051756"/>
              </a:tblGrid>
              <a:tr h="41808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   a.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b.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c.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d.</a:t>
                      </a:r>
                      <a:endParaRPr lang="en-US" dirty="0"/>
                    </a:p>
                  </a:txBody>
                  <a:tcPr/>
                </a:tc>
              </a:tr>
              <a:tr h="667259">
                <a:tc>
                  <a:txBody>
                    <a:bodyPr/>
                    <a:lstStyle/>
                    <a:p>
                      <a:r>
                        <a:rPr lang="en-US" dirty="0" smtClean="0"/>
                        <a:t>In</a:t>
                      </a:r>
                      <a:r>
                        <a:rPr lang="en-US" baseline="0" dirty="0" smtClean="0"/>
                        <a:t> interior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……………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…………..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……………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…………..</a:t>
                      </a:r>
                      <a:endParaRPr 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67259">
                <a:tc>
                  <a:txBody>
                    <a:bodyPr/>
                    <a:lstStyle/>
                    <a:p>
                      <a:r>
                        <a:rPr lang="en-US" dirty="0" smtClean="0"/>
                        <a:t>La exterior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……………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…………..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……………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………….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 advClick="0" advTm="5000">
    <p:split dir="in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24200" y="838200"/>
            <a:ext cx="2362200" cy="369888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latin typeface="+mn-lt"/>
              </a:rPr>
              <a:t>PROBLEMA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1981200"/>
            <a:ext cx="7924800" cy="92392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err="1">
                <a:latin typeface="+mn-lt"/>
              </a:rPr>
              <a:t>Dintr</a:t>
            </a:r>
            <a:r>
              <a:rPr lang="en-US" b="1" dirty="0">
                <a:latin typeface="+mn-lt"/>
              </a:rPr>
              <a:t>-un </a:t>
            </a:r>
            <a:r>
              <a:rPr lang="en-US" b="1" dirty="0" err="1">
                <a:latin typeface="+mn-lt"/>
              </a:rPr>
              <a:t>dreptunghi</a:t>
            </a:r>
            <a:r>
              <a:rPr lang="en-US" b="1" dirty="0">
                <a:latin typeface="+mn-lt"/>
              </a:rPr>
              <a:t> cu  </a:t>
            </a:r>
            <a:r>
              <a:rPr lang="en-US" b="1" dirty="0" err="1">
                <a:latin typeface="+mn-lt"/>
              </a:rPr>
              <a:t>perimetrul</a:t>
            </a:r>
            <a:r>
              <a:rPr lang="en-US" b="1" dirty="0">
                <a:latin typeface="+mn-lt"/>
              </a:rPr>
              <a:t> de 50 cm se </a:t>
            </a:r>
            <a:r>
              <a:rPr lang="en-US" b="1" dirty="0" err="1">
                <a:latin typeface="+mn-lt"/>
              </a:rPr>
              <a:t>confectioneaza</a:t>
            </a:r>
            <a:r>
              <a:rPr lang="en-US" b="1" dirty="0">
                <a:latin typeface="+mn-lt"/>
              </a:rPr>
              <a:t> un </a:t>
            </a:r>
            <a:r>
              <a:rPr lang="en-US" b="1" dirty="0" err="1">
                <a:latin typeface="+mn-lt"/>
              </a:rPr>
              <a:t>cilidru</a:t>
            </a:r>
            <a:r>
              <a:rPr lang="en-US" b="1" dirty="0">
                <a:latin typeface="+mn-lt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err="1">
                <a:latin typeface="+mn-lt"/>
              </a:rPr>
              <a:t>Stiind</a:t>
            </a:r>
            <a:r>
              <a:rPr lang="en-US" b="1" dirty="0">
                <a:latin typeface="+mn-lt"/>
              </a:rPr>
              <a:t> ca 1/3 din </a:t>
            </a:r>
            <a:r>
              <a:rPr lang="en-US" b="1" dirty="0" err="1">
                <a:latin typeface="+mn-lt"/>
              </a:rPr>
              <a:t>lungime</a:t>
            </a:r>
            <a:r>
              <a:rPr lang="en-US" b="1" dirty="0">
                <a:latin typeface="+mn-lt"/>
              </a:rPr>
              <a:t>=1/2din </a:t>
            </a:r>
            <a:r>
              <a:rPr lang="en-US" b="1" dirty="0" err="1">
                <a:latin typeface="+mn-lt"/>
              </a:rPr>
              <a:t>latime</a:t>
            </a:r>
            <a:r>
              <a:rPr lang="en-US" b="1" dirty="0">
                <a:latin typeface="+mn-lt"/>
              </a:rPr>
              <a:t> , </a:t>
            </a:r>
            <a:r>
              <a:rPr lang="en-US" b="1" dirty="0" err="1">
                <a:latin typeface="+mn-lt"/>
              </a:rPr>
              <a:t>aflati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ce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lungime</a:t>
            </a:r>
            <a:r>
              <a:rPr lang="en-US" b="1" dirty="0">
                <a:latin typeface="+mn-lt"/>
              </a:rPr>
              <a:t> are </a:t>
            </a:r>
            <a:r>
              <a:rPr lang="en-US" b="1" dirty="0" err="1">
                <a:latin typeface="+mn-lt"/>
              </a:rPr>
              <a:t>cercul</a:t>
            </a:r>
            <a:r>
              <a:rPr lang="en-US" b="1" dirty="0">
                <a:latin typeface="+mn-lt"/>
              </a:rPr>
              <a:t> de </a:t>
            </a:r>
            <a:r>
              <a:rPr lang="en-US" b="1" dirty="0" err="1">
                <a:latin typeface="+mn-lt"/>
              </a:rPr>
              <a:t>baza</a:t>
            </a:r>
            <a:r>
              <a:rPr lang="en-US" b="1" dirty="0">
                <a:latin typeface="+mn-lt"/>
              </a:rPr>
              <a:t> al </a:t>
            </a:r>
            <a:r>
              <a:rPr lang="en-US" b="1" dirty="0" err="1">
                <a:latin typeface="+mn-lt"/>
              </a:rPr>
              <a:t>cilindrului</a:t>
            </a:r>
            <a:r>
              <a:rPr lang="en-US" b="1" dirty="0">
                <a:latin typeface="+mn-lt"/>
              </a:rPr>
              <a:t>.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1905000" y="3657600"/>
            <a:ext cx="1447800" cy="1588"/>
          </a:xfrm>
          <a:prstGeom prst="line">
            <a:avLst/>
          </a:prstGeom>
          <a:ln w="762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276600" y="3657600"/>
            <a:ext cx="1447800" cy="158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724400" y="3657600"/>
            <a:ext cx="1295400" cy="1588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5400000">
            <a:off x="1296988" y="4267200"/>
            <a:ext cx="1217612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5400000">
            <a:off x="1335088" y="5448300"/>
            <a:ext cx="1141412" cy="1588"/>
          </a:xfrm>
          <a:prstGeom prst="line">
            <a:avLst/>
          </a:prstGeom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1905000" y="6019800"/>
            <a:ext cx="1447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3352800" y="6019800"/>
            <a:ext cx="12954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4648200" y="6019800"/>
            <a:ext cx="1371600" cy="1588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rot="5400000">
            <a:off x="5448301" y="4229100"/>
            <a:ext cx="1143000" cy="3175"/>
          </a:xfrm>
          <a:prstGeom prst="line">
            <a:avLst/>
          </a:prstGeom>
          <a:ln w="952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 rot="5400000">
            <a:off x="5411788" y="5410200"/>
            <a:ext cx="121761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2133600" y="3200400"/>
            <a:ext cx="609600" cy="36988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n-lt"/>
              </a:rPr>
              <a:t>1/3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1143000" y="4191000"/>
            <a:ext cx="609600" cy="36988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n-lt"/>
              </a:rPr>
              <a:t>1/2</a:t>
            </a:r>
          </a:p>
        </p:txBody>
      </p:sp>
      <p:sp>
        <p:nvSpPr>
          <p:cNvPr id="29712" name="TextBox 83"/>
          <p:cNvSpPr txBox="1">
            <a:spLocks noChangeArrowheads="1"/>
          </p:cNvSpPr>
          <p:nvPr/>
        </p:nvSpPr>
        <p:spPr bwMode="auto">
          <a:xfrm>
            <a:off x="1295400" y="3429000"/>
            <a:ext cx="3349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Cambria" pitchFamily="18" charset="0"/>
              </a:rPr>
              <a:t>A</a:t>
            </a:r>
          </a:p>
        </p:txBody>
      </p:sp>
      <p:sp>
        <p:nvSpPr>
          <p:cNvPr id="29713" name="TextBox 84"/>
          <p:cNvSpPr txBox="1">
            <a:spLocks noChangeArrowheads="1"/>
          </p:cNvSpPr>
          <p:nvPr/>
        </p:nvSpPr>
        <p:spPr bwMode="auto">
          <a:xfrm>
            <a:off x="6096000" y="3429000"/>
            <a:ext cx="381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latin typeface="Cambria" pitchFamily="18" charset="0"/>
              </a:rPr>
              <a:t>B</a:t>
            </a:r>
          </a:p>
        </p:txBody>
      </p:sp>
      <p:sp>
        <p:nvSpPr>
          <p:cNvPr id="29714" name="TextBox 85"/>
          <p:cNvSpPr txBox="1">
            <a:spLocks noChangeArrowheads="1"/>
          </p:cNvSpPr>
          <p:nvPr/>
        </p:nvSpPr>
        <p:spPr bwMode="auto">
          <a:xfrm>
            <a:off x="6096000" y="5867400"/>
            <a:ext cx="381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latin typeface="Cambria" pitchFamily="18" charset="0"/>
              </a:rPr>
              <a:t>C</a:t>
            </a:r>
          </a:p>
        </p:txBody>
      </p:sp>
      <p:sp>
        <p:nvSpPr>
          <p:cNvPr id="29715" name="TextBox 86"/>
          <p:cNvSpPr txBox="1">
            <a:spLocks noChangeArrowheads="1"/>
          </p:cNvSpPr>
          <p:nvPr/>
        </p:nvSpPr>
        <p:spPr bwMode="auto">
          <a:xfrm>
            <a:off x="1371600" y="5867400"/>
            <a:ext cx="3460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latin typeface="Cambria" pitchFamily="18" charset="0"/>
              </a:rPr>
              <a:t>D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1752600" y="4038600"/>
            <a:ext cx="3127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2362200" y="3505200"/>
            <a:ext cx="3127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3733800" y="3505200"/>
            <a:ext cx="304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5105400" y="3505200"/>
            <a:ext cx="3127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5867400" y="4267200"/>
            <a:ext cx="381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5867400" y="5334000"/>
            <a:ext cx="3127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4953000" y="5867400"/>
            <a:ext cx="3127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3581400" y="5867400"/>
            <a:ext cx="3127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2362200" y="5867400"/>
            <a:ext cx="3127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1676400" y="5257800"/>
            <a:ext cx="457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934200" y="4114800"/>
            <a:ext cx="1038225" cy="36988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dirty="0"/>
              <a:t>50:10=5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400800" y="4876800"/>
            <a:ext cx="1762125" cy="36988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dirty="0"/>
              <a:t>1/3L=1/2l=5cm</a:t>
            </a: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6553200" y="5715000"/>
            <a:ext cx="1177925" cy="646113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L=3x5cm</a:t>
            </a:r>
          </a:p>
          <a:p>
            <a:r>
              <a:rPr lang="en-US" b="1"/>
              <a:t>L=15cm</a:t>
            </a: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7924800" y="5715000"/>
            <a:ext cx="1101725" cy="646113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l=2x5cm</a:t>
            </a:r>
          </a:p>
          <a:p>
            <a:r>
              <a:rPr lang="en-US" b="1"/>
              <a:t>l=10cm</a:t>
            </a:r>
          </a:p>
        </p:txBody>
      </p:sp>
    </p:spTree>
  </p:cSld>
  <p:clrMapOvr>
    <a:masterClrMapping/>
  </p:clrMapOvr>
  <p:transition spd="med" advClick="0" advTm="5000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3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3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3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3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3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3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3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3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6" dur="3000" fill="hold"/>
                                        <p:tgtEl>
                                          <p:spTgt spid="8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81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2" dur="3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3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84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1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8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5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2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9" dur="3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6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3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3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3" dur="3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0" dur="3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7" dur="3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4" dur="3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9" dur="3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0" dur="3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1" dur="3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6" dur="3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7" dur="3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8" dur="3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3" dur="3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4" dur="3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5" dur="3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0" dur="3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1" dur="3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2" dur="3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5" dur="8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6" dur="8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7" dur="8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 animBg="1"/>
      <p:bldP spid="83" grpId="0" animBg="1"/>
      <p:bldP spid="21" grpId="0"/>
      <p:bldP spid="23" grpId="0"/>
      <p:bldP spid="24" grpId="0"/>
      <p:bldP spid="25" grpId="0"/>
      <p:bldP spid="26" grpId="0"/>
      <p:bldP spid="28" grpId="0"/>
      <p:bldP spid="29" grpId="0"/>
      <p:bldP spid="31" grpId="0"/>
      <p:bldP spid="32" grpId="0"/>
      <p:bldP spid="33" grpId="0"/>
      <p:bldP spid="38" grpId="0" animBg="1"/>
      <p:bldP spid="40" grpId="0" animBg="1"/>
      <p:bldP spid="4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0600" y="2209800"/>
            <a:ext cx="2971800" cy="1371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Flowchart: Magnetic Disk 2"/>
          <p:cNvSpPr/>
          <p:nvPr/>
        </p:nvSpPr>
        <p:spPr>
          <a:xfrm rot="12468606">
            <a:off x="5732463" y="2225675"/>
            <a:ext cx="1027112" cy="1619250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990600" y="3581400"/>
            <a:ext cx="2971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990600" y="3581400"/>
            <a:ext cx="2971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990600" y="3581400"/>
            <a:ext cx="2971800" cy="1588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990600" y="3581400"/>
            <a:ext cx="29718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Arc 13"/>
          <p:cNvSpPr/>
          <p:nvPr/>
        </p:nvSpPr>
        <p:spPr>
          <a:xfrm>
            <a:off x="5867400" y="2971800"/>
            <a:ext cx="304800" cy="10668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Oval 15"/>
          <p:cNvSpPr/>
          <p:nvPr/>
        </p:nvSpPr>
        <p:spPr>
          <a:xfrm rot="12874572">
            <a:off x="5518150" y="3057525"/>
            <a:ext cx="1035050" cy="75406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62000" y="4800600"/>
            <a:ext cx="8001000" cy="3698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 err="1"/>
              <a:t>Lungimea</a:t>
            </a:r>
            <a:r>
              <a:rPr lang="en-US" b="1" dirty="0"/>
              <a:t> </a:t>
            </a:r>
            <a:r>
              <a:rPr lang="en-US" b="1" dirty="0" err="1"/>
              <a:t>dreptunghiului</a:t>
            </a:r>
            <a:r>
              <a:rPr lang="en-US" b="1" dirty="0"/>
              <a:t> ABCD = </a:t>
            </a:r>
            <a:r>
              <a:rPr lang="en-US" b="1" dirty="0" err="1"/>
              <a:t>Lungimea</a:t>
            </a:r>
            <a:r>
              <a:rPr lang="en-US" b="1" dirty="0"/>
              <a:t> </a:t>
            </a:r>
            <a:r>
              <a:rPr lang="en-US" b="1" dirty="0" err="1"/>
              <a:t>cercului</a:t>
            </a:r>
            <a:r>
              <a:rPr lang="en-US" b="1" dirty="0"/>
              <a:t> ( </a:t>
            </a:r>
            <a:r>
              <a:rPr lang="en-US" b="1" dirty="0" err="1"/>
              <a:t>baza</a:t>
            </a:r>
            <a:r>
              <a:rPr lang="en-US" b="1" dirty="0"/>
              <a:t> </a:t>
            </a:r>
            <a:r>
              <a:rPr lang="en-US" b="1" dirty="0" err="1"/>
              <a:t>cilindrului</a:t>
            </a:r>
            <a:r>
              <a:rPr lang="en-US" dirty="0"/>
              <a:t>)</a:t>
            </a:r>
          </a:p>
        </p:txBody>
      </p:sp>
    </p:spTree>
  </p:cSld>
  <p:clrMapOvr>
    <a:masterClrMapping/>
  </p:clrMapOvr>
  <p:transition spd="med" advClick="0" advTm="5000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5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xit" presetSubtype="16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9" dur="5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7" grpId="1" animBg="1"/>
      <p:bldP spid="17" grpId="2" animBg="1"/>
      <p:bldP spid="17" grpId="3" animBg="1"/>
      <p:bldP spid="17" grpId="4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752600" y="1295400"/>
            <a:ext cx="6019800" cy="685800"/>
          </a:xfr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sz="4000" smtClean="0">
                <a:solidFill>
                  <a:srgbClr val="002060"/>
                </a:solidFill>
              </a:rPr>
              <a:t> I.Etapa de familiarizare</a:t>
            </a:r>
            <a:endParaRPr sz="4000">
              <a:solidFill>
                <a:srgbClr val="002060"/>
              </a:solidFill>
            </a:endParaRPr>
          </a:p>
        </p:txBody>
      </p:sp>
      <p:sp>
        <p:nvSpPr>
          <p:cNvPr id="5123" name="Text Placeholder 11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2857500"/>
          </a:xfrm>
        </p:spPr>
        <p:txBody>
          <a:bodyPr/>
          <a:lstStyle/>
          <a:p>
            <a:pPr eaLnBrk="1" hangingPunct="1"/>
            <a:r>
              <a:rPr lang="en-US" smtClean="0"/>
              <a:t>1.</a:t>
            </a:r>
            <a:r>
              <a:rPr lang="en-US" i="1" smtClean="0"/>
              <a:t>Observati </a:t>
            </a:r>
            <a:r>
              <a:rPr lang="en-US" smtClean="0"/>
              <a:t>cu atentie corpuri din jurul vostru si corpurile geometrice primite;</a:t>
            </a:r>
          </a:p>
          <a:p>
            <a:pPr eaLnBrk="1" hangingPunct="1"/>
            <a:r>
              <a:rPr lang="en-US" smtClean="0"/>
              <a:t>2.</a:t>
            </a:r>
            <a:r>
              <a:rPr lang="en-US" i="1" smtClean="0"/>
              <a:t>Identificati</a:t>
            </a:r>
            <a:r>
              <a:rPr lang="en-US" smtClean="0"/>
              <a:t> figuri geometrice ce reprezinta fete  ale corpurilor geometrice primite;</a:t>
            </a:r>
          </a:p>
          <a:p>
            <a:pPr eaLnBrk="1" hangingPunct="1"/>
            <a:r>
              <a:rPr lang="en-US" smtClean="0"/>
              <a:t>3.</a:t>
            </a:r>
            <a:r>
              <a:rPr lang="en-US" i="1" smtClean="0"/>
              <a:t>Asociati </a:t>
            </a:r>
            <a:r>
              <a:rPr lang="en-US" smtClean="0"/>
              <a:t>cate un obiect din mediul inconjurator unui corp geometric primit;</a:t>
            </a:r>
          </a:p>
          <a:p>
            <a:pPr eaLnBrk="1" hangingPunct="1"/>
            <a:r>
              <a:rPr lang="en-US" smtClean="0"/>
              <a:t>4.</a:t>
            </a:r>
            <a:r>
              <a:rPr lang="en-US" i="1" smtClean="0"/>
              <a:t>Argumentati </a:t>
            </a:r>
            <a:r>
              <a:rPr lang="en-US" smtClean="0"/>
              <a:t>alegerea facuta.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514600" y="2286000"/>
            <a:ext cx="4343400" cy="46196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1.Activitate de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invatare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</p:spTree>
  </p:cSld>
  <p:clrMapOvr>
    <a:masterClrMapping/>
  </p:clrMapOvr>
  <p:transition spd="med" advClick="0" advTm="5000">
    <p:split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ctrTitle" idx="4294967295"/>
          </p:nvPr>
        </p:nvSpPr>
        <p:spPr>
          <a:xfrm>
            <a:off x="0" y="1371600"/>
            <a:ext cx="7851775" cy="1828800"/>
          </a:xfrm>
        </p:spPr>
        <p:txBody>
          <a:bodyPr/>
          <a:lstStyle/>
          <a:p>
            <a:pPr eaLnBrk="1" hangingPunct="1"/>
            <a:r>
              <a:rPr lang="en-US" smtClean="0"/>
              <a:t>     </a:t>
            </a:r>
          </a:p>
        </p:txBody>
      </p:sp>
      <p:pic>
        <p:nvPicPr>
          <p:cNvPr id="6" name="Picture 5" descr="poza piramid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219201"/>
            <a:ext cx="3429000" cy="34289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7" name="Picture 6" descr="Pyraminds0412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1219200"/>
            <a:ext cx="3505200" cy="3429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5" name="Rectangle 4"/>
          <p:cNvSpPr/>
          <p:nvPr/>
        </p:nvSpPr>
        <p:spPr>
          <a:xfrm>
            <a:off x="990600" y="5029200"/>
            <a:ext cx="6858000" cy="92392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US" dirty="0" err="1">
                <a:solidFill>
                  <a:schemeClr val="tx2">
                    <a:lumMod val="50000"/>
                  </a:schemeClr>
                </a:solidFill>
              </a:rPr>
              <a:t>Situat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</a:rPr>
              <a:t>pe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</a:rPr>
              <a:t>malul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</a:rPr>
              <a:t>marelui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</a:rPr>
              <a:t>fluviu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 Nil,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</a:rPr>
              <a:t>langa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 Cairo,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</a:rPr>
              <a:t>ansamblul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</a:rPr>
              <a:t>celor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</a:rPr>
              <a:t>trei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</a:rPr>
              <a:t>piramide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</a:rPr>
              <a:t>egiptene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 de la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</a:rPr>
              <a:t>Giseh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</a:rPr>
              <a:t>este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</a:rPr>
              <a:t>singura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</a:rPr>
              <a:t>dintre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</a:rPr>
              <a:t>cele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</a:rPr>
              <a:t>sapte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</a:rPr>
              <a:t>minuni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 ale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</a:rPr>
              <a:t>lumii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</a:rPr>
              <a:t>antice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 care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</a:rPr>
              <a:t>mai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</a:rPr>
              <a:t>exista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 in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</a:rPr>
              <a:t>zilele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</a:rPr>
              <a:t>noastre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. </a:t>
            </a:r>
          </a:p>
        </p:txBody>
      </p:sp>
    </p:spTree>
  </p:cSld>
  <p:clrMapOvr>
    <a:masterClrMapping/>
  </p:clrMapOvr>
  <p:transition spd="med" advClick="0" advTm="5000">
    <p:split dir="in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 descr="cutie_patrata_de_cadouri_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1778000"/>
            <a:ext cx="2160588" cy="187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2" descr="cub lumanar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0" y="1144588"/>
            <a:ext cx="2209800" cy="198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3" descr="Zaruri_3_design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4763" y="3505200"/>
            <a:ext cx="1514475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Diagram 4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ransition spd="med" advClick="0" advTm="5000">
    <p:split dir="in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ufa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7625" y="2895600"/>
            <a:ext cx="1428750" cy="1066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Caramida-plina_d3402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4600" y="914400"/>
            <a:ext cx="1905000" cy="17526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 descr="frigi 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4038600"/>
            <a:ext cx="1981200" cy="2590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197" name="Picture 4" descr="lada frig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29000" y="4572000"/>
            <a:ext cx="2286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5" descr="DULAP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19200" y="762000"/>
            <a:ext cx="16764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5000">
    <p:split dir="in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tc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1" y="1524000"/>
            <a:ext cx="2590800" cy="32766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3" name="Picture 2" descr="WTC_finished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758952"/>
            <a:ext cx="4800600" cy="45750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4" name="Rectangle 3"/>
          <p:cNvSpPr/>
          <p:nvPr/>
        </p:nvSpPr>
        <p:spPr>
          <a:xfrm>
            <a:off x="1752600" y="5334000"/>
            <a:ext cx="4419600" cy="923925"/>
          </a:xfrm>
          <a:prstGeom prst="rect">
            <a:avLst/>
          </a:prstGeom>
          <a:solidFill>
            <a:srgbClr val="B889DB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/>
              <a:t>New York - </a:t>
            </a:r>
            <a:r>
              <a:rPr lang="en-US" b="1" dirty="0" err="1"/>
              <a:t>turnurile</a:t>
            </a:r>
            <a:r>
              <a:rPr lang="en-US" b="1" dirty="0"/>
              <a:t> </a:t>
            </a:r>
            <a:r>
              <a:rPr lang="en-US" b="1" dirty="0" err="1"/>
              <a:t>gemene</a:t>
            </a:r>
            <a:r>
              <a:rPr lang="en-US" b="1" dirty="0"/>
              <a:t> 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  <a:hlinkClick r:id="rId4" action="ppaction://hlinkfile" tooltip="World Trade Center"/>
              </a:rPr>
              <a:t>World</a:t>
            </a:r>
            <a:r>
              <a:rPr lang="en-US" b="1" dirty="0">
                <a:hlinkClick r:id="rId4" action="ppaction://hlinkfile" tooltip="World Trade Center"/>
              </a:rPr>
              <a:t> Trade Center</a:t>
            </a:r>
            <a:r>
              <a:rPr lang="en-US" b="1" dirty="0"/>
              <a:t>, </a:t>
            </a:r>
            <a:r>
              <a:rPr lang="en-US" b="1" dirty="0" err="1"/>
              <a:t>distruse</a:t>
            </a:r>
            <a:r>
              <a:rPr lang="en-US" b="1" dirty="0"/>
              <a:t> </a:t>
            </a:r>
            <a:r>
              <a:rPr lang="en-US" b="1" dirty="0" err="1"/>
              <a:t>în</a:t>
            </a:r>
            <a:r>
              <a:rPr lang="en-US" b="1" dirty="0"/>
              <a:t> </a:t>
            </a:r>
            <a:r>
              <a:rPr lang="en-US" b="1" dirty="0" err="1">
                <a:hlinkClick r:id="rId5" action="ppaction://hlinkfile" tooltip="Atentatele din 11 septembrie 2001"/>
              </a:rPr>
              <a:t>atentatele</a:t>
            </a:r>
            <a:r>
              <a:rPr lang="en-US" b="1" dirty="0">
                <a:hlinkClick r:id="rId5" action="ppaction://hlinkfile" tooltip="Atentatele din 11 septembrie 2001"/>
              </a:rPr>
              <a:t> din 11 </a:t>
            </a:r>
            <a:r>
              <a:rPr lang="en-US" b="1" dirty="0" err="1">
                <a:hlinkClick r:id="rId5" action="ppaction://hlinkfile" tooltip="Atentatele din 11 septembrie 2001"/>
              </a:rPr>
              <a:t>septembrie</a:t>
            </a:r>
            <a:r>
              <a:rPr lang="en-US" b="1" dirty="0">
                <a:hlinkClick r:id="rId5" action="ppaction://hlinkfile" tooltip="Atentatele din 11 septembrie 2001"/>
              </a:rPr>
              <a:t> 2001</a:t>
            </a:r>
            <a:r>
              <a:rPr lang="en-US" b="1" dirty="0"/>
              <a:t>.</a:t>
            </a:r>
          </a:p>
        </p:txBody>
      </p:sp>
    </p:spTree>
  </p:cSld>
  <p:clrMapOvr>
    <a:masterClrMapping/>
  </p:clrMapOvr>
  <p:transition spd="med" advClick="0" advTm="5000">
    <p:split dir="in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il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4419600"/>
            <a:ext cx="1802130" cy="189697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3" name="Picture 2" descr="baloane sferic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400" y="762001"/>
            <a:ext cx="1600199" cy="16002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4" name="Picture 3" descr="ming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400" y="2895600"/>
            <a:ext cx="2971800" cy="28956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" name="Picture 4" descr="mar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381000"/>
            <a:ext cx="2743200" cy="27432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med" advClick="0" advTm="5000">
    <p:split dir="in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43000" y="228600"/>
            <a:ext cx="914400" cy="9144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838200" y="1524000"/>
            <a:ext cx="1676400" cy="914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Isosceles Triangle 4"/>
          <p:cNvSpPr/>
          <p:nvPr/>
        </p:nvSpPr>
        <p:spPr>
          <a:xfrm>
            <a:off x="1143000" y="2667000"/>
            <a:ext cx="1060450" cy="9144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Flowchart: Summing Junction 5"/>
          <p:cNvSpPr/>
          <p:nvPr/>
        </p:nvSpPr>
        <p:spPr>
          <a:xfrm>
            <a:off x="1066800" y="4114800"/>
            <a:ext cx="1447800" cy="1450975"/>
          </a:xfrm>
          <a:prstGeom prst="flowChartSummingJuncti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Cube 6"/>
          <p:cNvSpPr/>
          <p:nvPr/>
        </p:nvSpPr>
        <p:spPr>
          <a:xfrm>
            <a:off x="6172200" y="4191000"/>
            <a:ext cx="1216025" cy="1216025"/>
          </a:xfrm>
          <a:prstGeom prst="cub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Cube 7"/>
          <p:cNvSpPr/>
          <p:nvPr/>
        </p:nvSpPr>
        <p:spPr>
          <a:xfrm>
            <a:off x="5562600" y="2590800"/>
            <a:ext cx="2438400" cy="914400"/>
          </a:xfrm>
          <a:prstGeom prst="cub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" name="Picture 9" descr="fig geom.gif"/>
          <p:cNvPicPr>
            <a:picLocks noChangeAspect="1"/>
          </p:cNvPicPr>
          <p:nvPr/>
        </p:nvPicPr>
        <p:blipFill>
          <a:blip r:embed="rId2"/>
          <a:srcRect l="11000" t="47333" r="78000" b="39334"/>
          <a:stretch>
            <a:fillRect/>
          </a:stretch>
        </p:blipFill>
        <p:spPr>
          <a:xfrm>
            <a:off x="6172200" y="1524000"/>
            <a:ext cx="838200" cy="76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1219200" y="6096000"/>
            <a:ext cx="6991350" cy="369888"/>
          </a:xfrm>
          <a:prstGeom prst="rect">
            <a:avLst/>
          </a:prstGeom>
          <a:noFill/>
          <a:ln>
            <a:solidFill>
              <a:schemeClr val="accent3">
                <a:lumMod val="20000"/>
                <a:lumOff val="8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rgbClr val="002060"/>
                </a:solidFill>
                <a:latin typeface="+mn-lt"/>
              </a:rPr>
              <a:t>FORME PLANE –FETE ALE CORPURILOR GEOMETRICE</a:t>
            </a:r>
          </a:p>
        </p:txBody>
      </p:sp>
      <p:sp>
        <p:nvSpPr>
          <p:cNvPr id="1026" name="AutoShape 2"/>
          <p:cNvSpPr>
            <a:spLocks noChangeArrowheads="1"/>
          </p:cNvSpPr>
          <p:nvPr/>
        </p:nvSpPr>
        <p:spPr bwMode="auto">
          <a:xfrm rot="539683">
            <a:off x="5916613" y="57150"/>
            <a:ext cx="941387" cy="1006475"/>
          </a:xfrm>
          <a:prstGeom prst="triangle">
            <a:avLst>
              <a:gd name="adj" fmla="val 71778"/>
            </a:avLst>
          </a:prstGeom>
          <a:solidFill>
            <a:srgbClr val="FFFF00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>
              <a:latin typeface="Cambria" pitchFamily="18" charset="0"/>
            </a:endParaRPr>
          </a:p>
        </p:txBody>
      </p:sp>
      <p:sp>
        <p:nvSpPr>
          <p:cNvPr id="1027" name="AutoShape 3"/>
          <p:cNvSpPr>
            <a:spLocks noChangeArrowheads="1"/>
          </p:cNvSpPr>
          <p:nvPr/>
        </p:nvSpPr>
        <p:spPr bwMode="auto">
          <a:xfrm rot="-1112450">
            <a:off x="6578600" y="4763"/>
            <a:ext cx="892175" cy="1004887"/>
          </a:xfrm>
          <a:prstGeom prst="triangle">
            <a:avLst>
              <a:gd name="adj" fmla="val 26731"/>
            </a:avLst>
          </a:prstGeom>
          <a:gradFill rotWithShape="0">
            <a:gsLst>
              <a:gs pos="0">
                <a:srgbClr val="FF9900"/>
              </a:gs>
              <a:gs pos="100000">
                <a:srgbClr val="764700"/>
              </a:gs>
            </a:gsLst>
            <a:lin ang="5400000" scaled="1"/>
          </a:gra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>
              <a:latin typeface="Cambria" pitchFamily="18" charset="0"/>
            </a:endParaRPr>
          </a:p>
        </p:txBody>
      </p:sp>
    </p:spTree>
  </p:cSld>
  <p:clrMapOvr>
    <a:masterClrMapping/>
  </p:clrMapOvr>
  <p:transition spd="med" advClick="0" advTm="5000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1026" grpId="0" animBg="1"/>
      <p:bldP spid="1027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1795</TotalTime>
  <Words>662</Words>
  <Application>Microsoft Office PowerPoint</Application>
  <PresentationFormat>On-screen Show (4:3)</PresentationFormat>
  <Paragraphs>151</Paragraphs>
  <Slides>28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Calibri</vt:lpstr>
      <vt:lpstr>Cambria</vt:lpstr>
      <vt:lpstr>Wingdings 2</vt:lpstr>
      <vt:lpstr>Times New Roman</vt:lpstr>
      <vt:lpstr>Flow</vt:lpstr>
      <vt:lpstr>Slide 1</vt:lpstr>
      <vt:lpstr>Slide 2</vt:lpstr>
      <vt:lpstr> I.Etapa de familiarizare</vt:lpstr>
      <vt:lpstr>     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CUBUL</vt:lpstr>
      <vt:lpstr>PIRAMIDA</vt:lpstr>
      <vt:lpstr>Slide 16</vt:lpstr>
      <vt:lpstr>Slide 17</vt:lpstr>
      <vt:lpstr>Slide 18</vt:lpstr>
      <vt:lpstr>FISA DE LUCRU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Opescu Anca</dc:creator>
  <cp:lastModifiedBy>Oprescu Anca</cp:lastModifiedBy>
  <cp:revision>170</cp:revision>
  <dcterms:created xsi:type="dcterms:W3CDTF">2008-04-15T14:15:35Z</dcterms:created>
  <dcterms:modified xsi:type="dcterms:W3CDTF">2008-04-24T20:10:04Z</dcterms:modified>
</cp:coreProperties>
</file>